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y="5143500" cx="9144000"/>
  <p:notesSz cx="6858000" cy="9144000"/>
  <p:embeddedFontLst>
    <p:embeddedFont>
      <p:font typeface="Raleway"/>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4" name="George Corbi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0F876B3-048B-4DE3-B7C6-A1D31D41F77B}">
  <a:tblStyle styleId="{E0F876B3-048B-4DE3-B7C6-A1D31D41F77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commentAuthors" Target="commentAuthors.xml"/><Relationship Id="rId6" Type="http://schemas.openxmlformats.org/officeDocument/2006/relationships/slideMaster" Target="slideMasters/slideMaster1.xml"/><Relationship Id="rId29" Type="http://schemas.openxmlformats.org/officeDocument/2006/relationships/font" Target="fonts/Lato-regular.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4.xml"/><Relationship Id="rId10" Type="http://schemas.openxmlformats.org/officeDocument/2006/relationships/slide" Target="slides/slide3.xml"/><Relationship Id="rId32" Type="http://schemas.openxmlformats.org/officeDocument/2006/relationships/font" Target="fonts/Lato-boldItalic.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02-25T02:08:45.288">
    <p:pos x="372" y="1848"/>
    <p:text>throughout the year?</p:text>
  </p:cm>
  <p:cm authorId="0" idx="2" dt="2021-02-25T02:08:31.376">
    <p:pos x="372" y="1848"/>
    <p:text>spreads out data collection through the year?</p:text>
  </p:cm>
  <p:cm authorId="0" idx="3" dt="2021-02-25T02:08:45.288">
    <p:pos x="372" y="1848"/>
    <p:text>collects data at several different points throughout the year?</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4" dt="2021-02-24T23:16:46.011">
    <p:pos x="327" y="0"/>
    <p:text>Link Chi Square table PDFs</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c05e72e5f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c05e72e5f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Most aircraft with a large count of birdstrike have statistically lower than expected counts of damage indicated, with the notable exception of the Boeing 737-300. </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Across all their models in this dataset, Airbus aircraft have lower than expected incidence of damage from wildlife strikes.</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Every Beechcraft model in this dataset has higher than expected incidence of damage indicated. </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Every Cessna model in this dataset has higher than expected incidence of damage indicated.</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With the notable exception of B-737-300 and B-737-400, all medium/large, turbofan engined airplanes have at or above expected counts of damage free bird strikes</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All smaller models, regardless of engine type have at or below expected counts of damage free bird strikes, with no notable exceptions.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c05e72e5f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c05e72e5f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Most aircraft with a large count of birdstrike have statistically lower than expected counts of damage indicated, with the notable exception of the Boeing 737-300. </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Across all their models in this dataset, Airbus aircraft have lower than expected incidence of damage from wildlife strikes.</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Every Beechcraft model in this dataset has higher than expected incidence of damage indicated. </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Every Cessna model in this dataset has higher than expected incidence of damage indicated.</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With the notable exception of B-737-300 and B-737-400, all medium/large, turbofan engined airplanes have at or above expected counts of damage free bird strikes</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All smaller models, regardless of engine type have at or below expected counts of damage free bird strikes, with no notable exceptions.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c05e72e5f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c05e72e5f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Most aircraft with a large count of birdstrike have statistically lower than expected counts of damage indicated, with the notable exception of the Boeing 737-300. </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Across all their models in this dataset, Airbus aircraft have lower than expected incidence of damage from wildlife strikes.</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Every Beechcraft model in this dataset has higher than expected incidence of damage indicated. </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Every Cessna model in this dataset has higher than expected incidence of damage indicated.</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With the notable exception of B-737-300 and B-737-400, all medium/large, turbofan engined airplanes have at or above expected counts of damage free bird strikes</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All smaller models, regardless of engine type have at or below expected counts of damage free bird strikes, with no notable exceptions.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c05e72e5fe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c05e72e5fe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c07f7dbc7c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c07f7dbc7c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final recommendation is for the FAA to investigate the Northeast and great lakes region since these areas have the greatest counts of destroyed aircrafts, The Faa should investigate white tailed deer and canadian geese since both of these species result in high frequency of impacts. The time of day and time of year is important for the FAA to investigate since many severe willife strikes </a:t>
            </a:r>
            <a:r>
              <a:rPr lang="en"/>
              <a:t>occur</a:t>
            </a:r>
            <a:r>
              <a:rPr lang="en"/>
              <a:t> at dusk and dawn. Lastly the FAA should investigate certain aircrafts since some aircrafts are disproportionately likely to result in severe wildlife strikes.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bfc7dd34ce_4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bfc7dd34ce_4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c07f7dbc7c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c07f7dbc7c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bf1b1159c7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bf1b1159c7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bf92fc6cd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bf92fc6cd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c05e72e5fe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c05e72e5fe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bf92fc6cd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bf92fc6cd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key sector within our analysis was to analyze the major </a:t>
            </a:r>
            <a:r>
              <a:rPr lang="en"/>
              <a:t>geographical</a:t>
            </a:r>
            <a:r>
              <a:rPr lang="en"/>
              <a:t> regions in which </a:t>
            </a:r>
            <a:r>
              <a:rPr lang="en"/>
              <a:t>damage</a:t>
            </a:r>
            <a:r>
              <a:rPr lang="en"/>
              <a:t> occurs across the united states. After conducting a Chi-squared test to determine these areas, we found that there was significant wildlife impact in the Eastern Region, Great Lakes Region, New England Region, and the Northwest mountain region. The highest severity of </a:t>
            </a:r>
            <a:r>
              <a:rPr lang="en"/>
              <a:t>damage</a:t>
            </a:r>
            <a:r>
              <a:rPr lang="en"/>
              <a:t> resulted in the </a:t>
            </a:r>
            <a:r>
              <a:rPr lang="en"/>
              <a:t>northern</a:t>
            </a:r>
            <a:r>
              <a:rPr lang="en"/>
              <a:t> half of the east coast and in the great lakes area, the faa should target these areas in their study.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bf1b1159c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bf1b1159c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bf1b1159c7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bf1b1159c7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595959"/>
              </a:buClr>
              <a:buSzPts val="1200"/>
              <a:buFont typeface="Lato"/>
              <a:buChar char="●"/>
            </a:pPr>
            <a:r>
              <a:rPr lang="en" sz="1200" u="sng">
                <a:solidFill>
                  <a:srgbClr val="595959"/>
                </a:solidFill>
                <a:latin typeface="Lato"/>
                <a:ea typeface="Lato"/>
                <a:cs typeface="Lato"/>
                <a:sym typeface="Lato"/>
              </a:rPr>
              <a:t>White tailed deer</a:t>
            </a:r>
            <a:r>
              <a:rPr lang="en" sz="1200">
                <a:solidFill>
                  <a:srgbClr val="595959"/>
                </a:solidFill>
                <a:latin typeface="Lato"/>
                <a:ea typeface="Lato"/>
                <a:cs typeface="Lato"/>
                <a:sym typeface="Lato"/>
              </a:rPr>
              <a:t> are by far the most proportionally damaging wildlife strike, and are responsible for the most instances of destruction and severe damage of any species. </a:t>
            </a:r>
            <a:endParaRPr sz="1200">
              <a:solidFill>
                <a:srgbClr val="595959"/>
              </a:solidFill>
              <a:latin typeface="Lato"/>
              <a:ea typeface="Lato"/>
              <a:cs typeface="Lato"/>
              <a:sym typeface="Lato"/>
            </a:endParaRPr>
          </a:p>
          <a:p>
            <a:pPr indent="-304800" lvl="0" marL="457200" rtl="0" algn="l">
              <a:lnSpc>
                <a:spcPct val="115000"/>
              </a:lnSpc>
              <a:spcBef>
                <a:spcPts val="0"/>
              </a:spcBef>
              <a:spcAft>
                <a:spcPts val="0"/>
              </a:spcAft>
              <a:buClr>
                <a:srgbClr val="595959"/>
              </a:buClr>
              <a:buSzPts val="1200"/>
              <a:buFont typeface="Lato"/>
              <a:buChar char="●"/>
            </a:pPr>
            <a:r>
              <a:rPr lang="en" sz="1200">
                <a:solidFill>
                  <a:srgbClr val="595959"/>
                </a:solidFill>
                <a:latin typeface="Lato"/>
                <a:ea typeface="Lato"/>
                <a:cs typeface="Lato"/>
                <a:sym typeface="Lato"/>
              </a:rPr>
              <a:t>The most proportionally most destructive bird strikes come from </a:t>
            </a:r>
            <a:r>
              <a:rPr lang="en" sz="1200" u="sng">
                <a:solidFill>
                  <a:srgbClr val="595959"/>
                </a:solidFill>
                <a:latin typeface="Lato"/>
                <a:ea typeface="Lato"/>
                <a:cs typeface="Lato"/>
                <a:sym typeface="Lato"/>
              </a:rPr>
              <a:t>Canada Geese</a:t>
            </a:r>
            <a:r>
              <a:rPr lang="en" sz="1200">
                <a:solidFill>
                  <a:srgbClr val="595959"/>
                </a:solidFill>
                <a:latin typeface="Lato"/>
                <a:ea typeface="Lato"/>
                <a:cs typeface="Lato"/>
                <a:sym typeface="Lato"/>
              </a:rPr>
              <a:t> and </a:t>
            </a:r>
            <a:r>
              <a:rPr lang="en" sz="1200" u="sng">
                <a:solidFill>
                  <a:srgbClr val="595959"/>
                </a:solidFill>
                <a:latin typeface="Lato"/>
                <a:ea typeface="Lato"/>
                <a:cs typeface="Lato"/>
                <a:sym typeface="Lato"/>
              </a:rPr>
              <a:t>Mallards</a:t>
            </a:r>
            <a:r>
              <a:rPr lang="en" sz="1200">
                <a:solidFill>
                  <a:srgbClr val="595959"/>
                </a:solidFill>
                <a:latin typeface="Lato"/>
                <a:ea typeface="Lato"/>
                <a:cs typeface="Lato"/>
                <a:sym typeface="Lato"/>
              </a:rPr>
              <a:t>. </a:t>
            </a:r>
            <a:endParaRPr sz="1600">
              <a:solidFill>
                <a:srgbClr val="595959"/>
              </a:solidFill>
              <a:latin typeface="Lato"/>
              <a:ea typeface="Lato"/>
              <a:cs typeface="Lato"/>
              <a:sym typeface="Lato"/>
            </a:endParaRPr>
          </a:p>
          <a:p>
            <a:pPr indent="0" lvl="0" marL="457200" rtl="0" algn="l">
              <a:lnSpc>
                <a:spcPct val="115000"/>
              </a:lnSpc>
              <a:spcBef>
                <a:spcPts val="1200"/>
              </a:spcBef>
              <a:spcAft>
                <a:spcPts val="0"/>
              </a:spcAft>
              <a:buNone/>
            </a:pPr>
            <a:r>
              <a:t/>
            </a:r>
            <a:endParaRPr sz="1600">
              <a:solidFill>
                <a:srgbClr val="595959"/>
              </a:solidFill>
              <a:latin typeface="Lato"/>
              <a:ea typeface="Lato"/>
              <a:cs typeface="Lato"/>
              <a:sym typeface="Lato"/>
            </a:endParaRPr>
          </a:p>
          <a:p>
            <a:pPr indent="-330200" lvl="0" marL="457200" rtl="0" algn="l">
              <a:lnSpc>
                <a:spcPct val="115000"/>
              </a:lnSpc>
              <a:spcBef>
                <a:spcPts val="1200"/>
              </a:spcBef>
              <a:spcAft>
                <a:spcPts val="0"/>
              </a:spcAft>
              <a:buClr>
                <a:srgbClr val="595959"/>
              </a:buClr>
              <a:buSzPts val="1600"/>
              <a:buFont typeface="Lato"/>
              <a:buChar char="●"/>
            </a:pPr>
            <a:r>
              <a:rPr lang="en" sz="1600">
                <a:solidFill>
                  <a:srgbClr val="595959"/>
                </a:solidFill>
                <a:latin typeface="Lato"/>
                <a:ea typeface="Lato"/>
                <a:cs typeface="Lato"/>
                <a:sym typeface="Lato"/>
              </a:rPr>
              <a:t>Wildlife species that most often cause substantial damage of those that make up at least .1% of all strikes are</a:t>
            </a:r>
            <a:endParaRPr sz="1600">
              <a:solidFill>
                <a:srgbClr val="595959"/>
              </a:solidFill>
              <a:latin typeface="Lato"/>
              <a:ea typeface="Lato"/>
              <a:cs typeface="Lato"/>
              <a:sym typeface="Lato"/>
            </a:endParaRPr>
          </a:p>
          <a:p>
            <a:pPr indent="-330200" lvl="1" marL="914400" rtl="0" algn="l">
              <a:lnSpc>
                <a:spcPct val="115000"/>
              </a:lnSpc>
              <a:spcBef>
                <a:spcPts val="0"/>
              </a:spcBef>
              <a:spcAft>
                <a:spcPts val="0"/>
              </a:spcAft>
              <a:buClr>
                <a:srgbClr val="595959"/>
              </a:buClr>
              <a:buSzPts val="1600"/>
              <a:buFont typeface="Lato"/>
              <a:buChar char="○"/>
            </a:pPr>
            <a:r>
              <a:rPr lang="en" sz="1600">
                <a:solidFill>
                  <a:srgbClr val="595959"/>
                </a:solidFill>
                <a:latin typeface="Lato"/>
                <a:ea typeface="Lato"/>
                <a:cs typeface="Lato"/>
                <a:sym typeface="Lato"/>
              </a:rPr>
              <a:t>Canada Geese</a:t>
            </a:r>
            <a:endParaRPr sz="1600">
              <a:solidFill>
                <a:srgbClr val="595959"/>
              </a:solidFill>
              <a:latin typeface="Lato"/>
              <a:ea typeface="Lato"/>
              <a:cs typeface="Lato"/>
              <a:sym typeface="Lato"/>
            </a:endParaRPr>
          </a:p>
          <a:p>
            <a:pPr indent="-330200" lvl="1" marL="914400" rtl="0" algn="l">
              <a:lnSpc>
                <a:spcPct val="115000"/>
              </a:lnSpc>
              <a:spcBef>
                <a:spcPts val="0"/>
              </a:spcBef>
              <a:spcAft>
                <a:spcPts val="0"/>
              </a:spcAft>
              <a:buClr>
                <a:srgbClr val="595959"/>
              </a:buClr>
              <a:buSzPts val="1600"/>
              <a:buFont typeface="Lato"/>
              <a:buChar char="○"/>
            </a:pPr>
            <a:r>
              <a:rPr lang="en" sz="1600">
                <a:solidFill>
                  <a:srgbClr val="595959"/>
                </a:solidFill>
                <a:latin typeface="Lato"/>
                <a:ea typeface="Lato"/>
                <a:cs typeface="Lato"/>
                <a:sym typeface="Lato"/>
              </a:rPr>
              <a:t>White-tailed Deer</a:t>
            </a:r>
            <a:endParaRPr sz="1600">
              <a:solidFill>
                <a:srgbClr val="595959"/>
              </a:solidFill>
              <a:latin typeface="Lato"/>
              <a:ea typeface="Lato"/>
              <a:cs typeface="Lato"/>
              <a:sym typeface="Lato"/>
            </a:endParaRPr>
          </a:p>
          <a:p>
            <a:pPr indent="-330200" lvl="1" marL="914400" rtl="0" algn="l">
              <a:lnSpc>
                <a:spcPct val="115000"/>
              </a:lnSpc>
              <a:spcBef>
                <a:spcPts val="0"/>
              </a:spcBef>
              <a:spcAft>
                <a:spcPts val="0"/>
              </a:spcAft>
              <a:buClr>
                <a:srgbClr val="595959"/>
              </a:buClr>
              <a:buSzPts val="1600"/>
              <a:buFont typeface="Lato"/>
              <a:buChar char="○"/>
            </a:pPr>
            <a:r>
              <a:rPr lang="en" sz="1600">
                <a:solidFill>
                  <a:srgbClr val="595959"/>
                </a:solidFill>
                <a:latin typeface="Lato"/>
                <a:ea typeface="Lato"/>
                <a:cs typeface="Lato"/>
                <a:sym typeface="Lato"/>
              </a:rPr>
              <a:t>Mallards</a:t>
            </a:r>
            <a:endParaRPr sz="1600">
              <a:solidFill>
                <a:srgbClr val="595959"/>
              </a:solidFill>
              <a:latin typeface="Lato"/>
              <a:ea typeface="Lato"/>
              <a:cs typeface="Lato"/>
              <a:sym typeface="Lato"/>
            </a:endParaRPr>
          </a:p>
          <a:p>
            <a:pPr indent="-330200" lvl="1" marL="914400" rtl="0" algn="l">
              <a:lnSpc>
                <a:spcPct val="115000"/>
              </a:lnSpc>
              <a:spcBef>
                <a:spcPts val="0"/>
              </a:spcBef>
              <a:spcAft>
                <a:spcPts val="0"/>
              </a:spcAft>
              <a:buClr>
                <a:srgbClr val="595959"/>
              </a:buClr>
              <a:buSzPts val="1600"/>
              <a:buFont typeface="Lato"/>
              <a:buChar char="○"/>
            </a:pPr>
            <a:r>
              <a:rPr lang="en" sz="1600">
                <a:solidFill>
                  <a:srgbClr val="595959"/>
                </a:solidFill>
                <a:latin typeface="Lato"/>
                <a:ea typeface="Lato"/>
                <a:cs typeface="Lato"/>
                <a:sym typeface="Lato"/>
              </a:rPr>
              <a:t>Red-tailed Hawk</a:t>
            </a:r>
            <a:endParaRPr sz="1600">
              <a:solidFill>
                <a:srgbClr val="595959"/>
              </a:solidFill>
              <a:latin typeface="Lato"/>
              <a:ea typeface="Lato"/>
              <a:cs typeface="Lato"/>
              <a:sym typeface="Lato"/>
            </a:endParaRPr>
          </a:p>
          <a:p>
            <a:pPr indent="-330200" lvl="1" marL="914400" rtl="0" algn="l">
              <a:lnSpc>
                <a:spcPct val="115000"/>
              </a:lnSpc>
              <a:spcBef>
                <a:spcPts val="0"/>
              </a:spcBef>
              <a:spcAft>
                <a:spcPts val="0"/>
              </a:spcAft>
              <a:buClr>
                <a:srgbClr val="595959"/>
              </a:buClr>
              <a:buSzPts val="1600"/>
              <a:buFont typeface="Lato"/>
              <a:buChar char="○"/>
            </a:pPr>
            <a:r>
              <a:rPr lang="en" sz="1600">
                <a:solidFill>
                  <a:srgbClr val="595959"/>
                </a:solidFill>
                <a:latin typeface="Lato"/>
                <a:ea typeface="Lato"/>
                <a:cs typeface="Lato"/>
                <a:sym typeface="Lato"/>
              </a:rPr>
              <a:t>Various Species of Gull</a:t>
            </a:r>
            <a:endParaRPr sz="1600">
              <a:solidFill>
                <a:srgbClr val="595959"/>
              </a:solidFill>
              <a:latin typeface="Lato"/>
              <a:ea typeface="Lato"/>
              <a:cs typeface="Lato"/>
              <a:sym typeface="Lato"/>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bfd29a22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bfd29a22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bfd29a221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bfd29a221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c05e72e5fe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c05e72e5fe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Aircraft that accounted for less than 0.1% of wildlife strikes were excluded from analysis.</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Most aircraft with a large count of birdstrike have statistically lower than expected counts of damage indicated, with the notable exception of the Boeing 737-300. </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Across all their models in this dataset, Airbus aircraft have lower than expected incidence of damage from wildlife strikes.</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Every Beechcraft model in this dataset has higher than expected incidence of damage indicated. </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Every Cessna model in this dataset has higher than expected incidence of damage indicated.</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With the notable exception of B-737-300 and B-737-400, all medium/large, turbofan engined airplanes have at or above expected counts of damage free bird strikes</a:t>
            </a:r>
            <a:endParaRPr sz="1300">
              <a:solidFill>
                <a:srgbClr val="595959"/>
              </a:solidFill>
              <a:latin typeface="Lato"/>
              <a:ea typeface="Lato"/>
              <a:cs typeface="Lato"/>
              <a:sym typeface="Lato"/>
            </a:endParaRPr>
          </a:p>
          <a:p>
            <a:pPr indent="-311150" lvl="0" marL="457200" rtl="0" algn="l">
              <a:lnSpc>
                <a:spcPct val="115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All smaller models, regardless of engine type have at or below expected counts of damage free bird strikes, with no notable exceptions.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comments" Target="../comments/comment2.xml"/><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hyperlink" Target="https://drive.google.com/file/d/19p7yuwSyxW-cqNq5KS-qQPrJh8UMgmTz/view?usp=sharing" TargetMode="External"/><Relationship Id="rId7" Type="http://schemas.openxmlformats.org/officeDocument/2006/relationships/hyperlink" Target="https://drive.google.com/file/d/1r6PJ4CFK_uW3zKnYhQaDMEJi5GrzKI_Q/view?usp=sharing" TargetMode="External"/><Relationship Id="rId8" Type="http://schemas.openxmlformats.org/officeDocument/2006/relationships/hyperlink" Target="https://drive.google.com/file/d/1cnNfuJpzsvI1Xpv-u8UA-_aK1kJyDGmd/view?usp=sharin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6.png"/><Relationship Id="rId7" Type="http://schemas.openxmlformats.org/officeDocument/2006/relationships/image" Target="../media/image13.png"/><Relationship Id="rId8"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0.png"/><Relationship Id="rId4" Type="http://schemas.openxmlformats.org/officeDocument/2006/relationships/image" Target="../media/image4.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comments" Target="../comments/commen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Wildlife Strikes Team #2</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35"/>
              <a:buNone/>
            </a:pPr>
            <a:r>
              <a:rPr lang="en" sz="1779"/>
              <a:t>By: Lee Corbin, Noor Drissi, Caleb Neale, Maddie Robinson</a:t>
            </a:r>
            <a:endParaRPr sz="1779"/>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2"/>
          <p:cNvSpPr txBox="1"/>
          <p:nvPr>
            <p:ph type="title"/>
          </p:nvPr>
        </p:nvSpPr>
        <p:spPr>
          <a:xfrm>
            <a:off x="727800" y="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Aircraft Mosaic Chart (Airbus)</a:t>
            </a:r>
            <a:endParaRPr/>
          </a:p>
        </p:txBody>
      </p:sp>
      <p:pic>
        <p:nvPicPr>
          <p:cNvPr id="182" name="Google Shape;182;p22"/>
          <p:cNvPicPr preferRelativeResize="0"/>
          <p:nvPr/>
        </p:nvPicPr>
        <p:blipFill>
          <a:blip r:embed="rId3">
            <a:alphaModFix/>
          </a:blip>
          <a:stretch>
            <a:fillRect/>
          </a:stretch>
        </p:blipFill>
        <p:spPr>
          <a:xfrm>
            <a:off x="0" y="527156"/>
            <a:ext cx="9143999" cy="4616337"/>
          </a:xfrm>
          <a:prstGeom prst="rect">
            <a:avLst/>
          </a:prstGeom>
          <a:noFill/>
          <a:ln>
            <a:noFill/>
          </a:ln>
        </p:spPr>
      </p:pic>
      <p:sp>
        <p:nvSpPr>
          <p:cNvPr id="183" name="Google Shape;183;p22"/>
          <p:cNvSpPr/>
          <p:nvPr/>
        </p:nvSpPr>
        <p:spPr>
          <a:xfrm>
            <a:off x="1496775" y="777475"/>
            <a:ext cx="6238800" cy="4115700"/>
          </a:xfrm>
          <a:prstGeom prst="rect">
            <a:avLst/>
          </a:prstGeom>
          <a:solidFill>
            <a:srgbClr val="FFFFFF">
              <a:alpha val="91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85" name="Google Shape;185;p22"/>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Analysis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sp>
        <p:nvSpPr>
          <p:cNvPr id="186" name="Google Shape;186;p22"/>
          <p:cNvSpPr txBox="1"/>
          <p:nvPr/>
        </p:nvSpPr>
        <p:spPr>
          <a:xfrm>
            <a:off x="-86900" y="311095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No damage</a:t>
            </a:r>
            <a:endParaRPr sz="800">
              <a:latin typeface="Lato"/>
              <a:ea typeface="Lato"/>
              <a:cs typeface="Lato"/>
              <a:sym typeface="Lato"/>
            </a:endParaRPr>
          </a:p>
        </p:txBody>
      </p:sp>
      <p:sp>
        <p:nvSpPr>
          <p:cNvPr id="187" name="Google Shape;187;p22"/>
          <p:cNvSpPr txBox="1"/>
          <p:nvPr/>
        </p:nvSpPr>
        <p:spPr>
          <a:xfrm>
            <a:off x="-40200" y="448270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Damage</a:t>
            </a:r>
            <a:endParaRPr sz="8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type="title"/>
          </p:nvPr>
        </p:nvSpPr>
        <p:spPr>
          <a:xfrm>
            <a:off x="727800" y="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Aircraft Mosaic Chart (Boeing)</a:t>
            </a:r>
            <a:endParaRPr/>
          </a:p>
        </p:txBody>
      </p:sp>
      <p:pic>
        <p:nvPicPr>
          <p:cNvPr id="193" name="Google Shape;193;p23"/>
          <p:cNvPicPr preferRelativeResize="0"/>
          <p:nvPr/>
        </p:nvPicPr>
        <p:blipFill>
          <a:blip r:embed="rId3">
            <a:alphaModFix/>
          </a:blip>
          <a:stretch>
            <a:fillRect/>
          </a:stretch>
        </p:blipFill>
        <p:spPr>
          <a:xfrm>
            <a:off x="0" y="527156"/>
            <a:ext cx="9143999" cy="4616337"/>
          </a:xfrm>
          <a:prstGeom prst="rect">
            <a:avLst/>
          </a:prstGeom>
          <a:noFill/>
          <a:ln>
            <a:noFill/>
          </a:ln>
        </p:spPr>
      </p:pic>
      <p:sp>
        <p:nvSpPr>
          <p:cNvPr id="194" name="Google Shape;194;p23"/>
          <p:cNvSpPr/>
          <p:nvPr/>
        </p:nvSpPr>
        <p:spPr>
          <a:xfrm>
            <a:off x="458850" y="636450"/>
            <a:ext cx="1021200" cy="4233300"/>
          </a:xfrm>
          <a:prstGeom prst="rect">
            <a:avLst/>
          </a:prstGeom>
          <a:solidFill>
            <a:srgbClr val="FFFFFF">
              <a:alpha val="91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3550800" y="718675"/>
            <a:ext cx="3960900" cy="4233300"/>
          </a:xfrm>
          <a:prstGeom prst="rect">
            <a:avLst/>
          </a:prstGeom>
          <a:solidFill>
            <a:srgbClr val="FFFFFF">
              <a:alpha val="91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97" name="Google Shape;197;p23"/>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Analysis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sp>
        <p:nvSpPr>
          <p:cNvPr id="198" name="Google Shape;198;p23"/>
          <p:cNvSpPr txBox="1"/>
          <p:nvPr/>
        </p:nvSpPr>
        <p:spPr>
          <a:xfrm>
            <a:off x="-86900" y="311095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No damage</a:t>
            </a:r>
            <a:endParaRPr sz="800">
              <a:latin typeface="Lato"/>
              <a:ea typeface="Lato"/>
              <a:cs typeface="Lato"/>
              <a:sym typeface="Lato"/>
            </a:endParaRPr>
          </a:p>
        </p:txBody>
      </p:sp>
      <p:sp>
        <p:nvSpPr>
          <p:cNvPr id="199" name="Google Shape;199;p23"/>
          <p:cNvSpPr txBox="1"/>
          <p:nvPr/>
        </p:nvSpPr>
        <p:spPr>
          <a:xfrm>
            <a:off x="-40200" y="448270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Damage</a:t>
            </a:r>
            <a:endParaRPr sz="800">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4"/>
          <p:cNvSpPr txBox="1"/>
          <p:nvPr>
            <p:ph type="title"/>
          </p:nvPr>
        </p:nvSpPr>
        <p:spPr>
          <a:xfrm>
            <a:off x="727800" y="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Aircraft Mosaic Chart (Beechcraft)</a:t>
            </a:r>
            <a:endParaRPr/>
          </a:p>
        </p:txBody>
      </p:sp>
      <p:pic>
        <p:nvPicPr>
          <p:cNvPr id="205" name="Google Shape;205;p24"/>
          <p:cNvPicPr preferRelativeResize="0"/>
          <p:nvPr/>
        </p:nvPicPr>
        <p:blipFill>
          <a:blip r:embed="rId3">
            <a:alphaModFix/>
          </a:blip>
          <a:stretch>
            <a:fillRect/>
          </a:stretch>
        </p:blipFill>
        <p:spPr>
          <a:xfrm>
            <a:off x="0" y="527156"/>
            <a:ext cx="9143999" cy="4616337"/>
          </a:xfrm>
          <a:prstGeom prst="rect">
            <a:avLst/>
          </a:prstGeom>
          <a:noFill/>
          <a:ln>
            <a:noFill/>
          </a:ln>
        </p:spPr>
      </p:pic>
      <p:sp>
        <p:nvSpPr>
          <p:cNvPr id="206" name="Google Shape;206;p24"/>
          <p:cNvSpPr/>
          <p:nvPr/>
        </p:nvSpPr>
        <p:spPr>
          <a:xfrm>
            <a:off x="481050" y="673475"/>
            <a:ext cx="3108300" cy="4196100"/>
          </a:xfrm>
          <a:prstGeom prst="rect">
            <a:avLst/>
          </a:prstGeom>
          <a:solidFill>
            <a:srgbClr val="FFFFFF">
              <a:alpha val="91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4"/>
          <p:cNvSpPr/>
          <p:nvPr/>
        </p:nvSpPr>
        <p:spPr>
          <a:xfrm>
            <a:off x="3926775" y="737275"/>
            <a:ext cx="3621900" cy="4196100"/>
          </a:xfrm>
          <a:prstGeom prst="rect">
            <a:avLst/>
          </a:prstGeom>
          <a:solidFill>
            <a:srgbClr val="FFFFFF">
              <a:alpha val="91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09" name="Google Shape;209;p24"/>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Analysis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sp>
        <p:nvSpPr>
          <p:cNvPr id="210" name="Google Shape;210;p24"/>
          <p:cNvSpPr txBox="1"/>
          <p:nvPr/>
        </p:nvSpPr>
        <p:spPr>
          <a:xfrm>
            <a:off x="-86900" y="311095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No damage</a:t>
            </a:r>
            <a:endParaRPr sz="800">
              <a:latin typeface="Lato"/>
              <a:ea typeface="Lato"/>
              <a:cs typeface="Lato"/>
              <a:sym typeface="Lato"/>
            </a:endParaRPr>
          </a:p>
        </p:txBody>
      </p:sp>
      <p:sp>
        <p:nvSpPr>
          <p:cNvPr id="211" name="Google Shape;211;p24"/>
          <p:cNvSpPr txBox="1"/>
          <p:nvPr/>
        </p:nvSpPr>
        <p:spPr>
          <a:xfrm>
            <a:off x="-40200" y="448270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Damage</a:t>
            </a:r>
            <a:endParaRPr sz="8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5"/>
          <p:cNvSpPr txBox="1"/>
          <p:nvPr>
            <p:ph type="title"/>
          </p:nvPr>
        </p:nvSpPr>
        <p:spPr>
          <a:xfrm>
            <a:off x="727800" y="5681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Aircraft</a:t>
            </a:r>
            <a:endParaRPr/>
          </a:p>
        </p:txBody>
      </p:sp>
      <p:sp>
        <p:nvSpPr>
          <p:cNvPr id="217" name="Google Shape;217;p25"/>
          <p:cNvSpPr txBox="1"/>
          <p:nvPr/>
        </p:nvSpPr>
        <p:spPr>
          <a:xfrm>
            <a:off x="573950" y="1456125"/>
            <a:ext cx="3615000" cy="2986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The FAA should study </a:t>
            </a:r>
            <a:r>
              <a:rPr b="1" lang="en" u="sng">
                <a:latin typeface="Lato"/>
                <a:ea typeface="Lato"/>
                <a:cs typeface="Lato"/>
                <a:sym typeface="Lato"/>
              </a:rPr>
              <a:t>differences in performance between Airbus and Boeing aircraft </a:t>
            </a:r>
            <a:r>
              <a:rPr lang="en">
                <a:latin typeface="Lato"/>
                <a:ea typeface="Lato"/>
                <a:cs typeface="Lato"/>
                <a:sym typeface="Lato"/>
              </a:rPr>
              <a:t>to isolate factors influencing differences in damage resistance.</a:t>
            </a:r>
            <a:endParaRPr>
              <a:latin typeface="Lato"/>
              <a:ea typeface="Lato"/>
              <a:cs typeface="Lato"/>
              <a:sym typeface="Lato"/>
            </a:endParaRPr>
          </a:p>
          <a:p>
            <a:pPr indent="-317500" lvl="1" marL="914400" rtl="0" algn="l">
              <a:spcBef>
                <a:spcPts val="0"/>
              </a:spcBef>
              <a:spcAft>
                <a:spcPts val="0"/>
              </a:spcAft>
              <a:buSzPts val="1400"/>
              <a:buFont typeface="Lato"/>
              <a:buChar char="○"/>
            </a:pPr>
            <a:r>
              <a:rPr lang="en">
                <a:latin typeface="Lato"/>
                <a:ea typeface="Lato"/>
                <a:cs typeface="Lato"/>
                <a:sym typeface="Lato"/>
              </a:rPr>
              <a:t>Specific focus should be placed on Boeing 737-300 and 737-400 models for their higher than expected counts of damaging wildlife strikes.</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Ways to </a:t>
            </a:r>
            <a:r>
              <a:rPr lang="en">
                <a:latin typeface="Lato"/>
                <a:ea typeface="Lato"/>
                <a:cs typeface="Lato"/>
                <a:sym typeface="Lato"/>
              </a:rPr>
              <a:t>mitigate</a:t>
            </a:r>
            <a:r>
              <a:rPr lang="en">
                <a:latin typeface="Lato"/>
                <a:ea typeface="Lato"/>
                <a:cs typeface="Lato"/>
                <a:sym typeface="Lato"/>
              </a:rPr>
              <a:t> the </a:t>
            </a:r>
            <a:r>
              <a:rPr b="1" lang="en" u="sng">
                <a:latin typeface="Lato"/>
                <a:ea typeface="Lato"/>
                <a:cs typeface="Lato"/>
                <a:sym typeface="Lato"/>
              </a:rPr>
              <a:t>outsized effect of wildlife strikes on smaller aircraft</a:t>
            </a:r>
            <a:r>
              <a:rPr lang="en">
                <a:latin typeface="Lato"/>
                <a:ea typeface="Lato"/>
                <a:cs typeface="Lato"/>
                <a:sym typeface="Lato"/>
              </a:rPr>
              <a:t> should also be investigated.</a:t>
            </a:r>
            <a:endParaRPr>
              <a:latin typeface="Lato"/>
              <a:ea typeface="Lato"/>
              <a:cs typeface="Lato"/>
              <a:sym typeface="Lato"/>
            </a:endParaRPr>
          </a:p>
        </p:txBody>
      </p:sp>
      <p:sp>
        <p:nvSpPr>
          <p:cNvPr id="218" name="Google Shape;218;p2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19" name="Google Shape;219;p25"/>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Analysis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pic>
        <p:nvPicPr>
          <p:cNvPr id="220" name="Google Shape;220;p25"/>
          <p:cNvPicPr preferRelativeResize="0"/>
          <p:nvPr/>
        </p:nvPicPr>
        <p:blipFill>
          <a:blip r:embed="rId3">
            <a:alphaModFix/>
          </a:blip>
          <a:stretch>
            <a:fillRect/>
          </a:stretch>
        </p:blipFill>
        <p:spPr>
          <a:xfrm>
            <a:off x="4862438" y="752972"/>
            <a:ext cx="2877624" cy="1618675"/>
          </a:xfrm>
          <a:prstGeom prst="rect">
            <a:avLst/>
          </a:prstGeom>
          <a:noFill/>
          <a:ln>
            <a:noFill/>
          </a:ln>
        </p:spPr>
      </p:pic>
      <p:pic>
        <p:nvPicPr>
          <p:cNvPr id="221" name="Google Shape;221;p25"/>
          <p:cNvPicPr preferRelativeResize="0"/>
          <p:nvPr/>
        </p:nvPicPr>
        <p:blipFill>
          <a:blip r:embed="rId4">
            <a:alphaModFix/>
          </a:blip>
          <a:stretch>
            <a:fillRect/>
          </a:stretch>
        </p:blipFill>
        <p:spPr>
          <a:xfrm>
            <a:off x="5195625" y="2744300"/>
            <a:ext cx="3428024" cy="1924600"/>
          </a:xfrm>
          <a:prstGeom prst="rect">
            <a:avLst/>
          </a:prstGeom>
          <a:noFill/>
          <a:ln>
            <a:noFill/>
          </a:ln>
        </p:spPr>
      </p:pic>
      <p:sp>
        <p:nvSpPr>
          <p:cNvPr id="222" name="Google Shape;222;p25"/>
          <p:cNvSpPr txBox="1"/>
          <p:nvPr/>
        </p:nvSpPr>
        <p:spPr>
          <a:xfrm>
            <a:off x="4855850" y="2371650"/>
            <a:ext cx="2890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Airbus Aircraft</a:t>
            </a:r>
            <a:endParaRPr>
              <a:latin typeface="Lato"/>
              <a:ea typeface="Lato"/>
              <a:cs typeface="Lato"/>
              <a:sym typeface="Lato"/>
            </a:endParaRPr>
          </a:p>
        </p:txBody>
      </p:sp>
      <p:sp>
        <p:nvSpPr>
          <p:cNvPr id="223" name="Google Shape;223;p25"/>
          <p:cNvSpPr txBox="1"/>
          <p:nvPr/>
        </p:nvSpPr>
        <p:spPr>
          <a:xfrm>
            <a:off x="5195625" y="4481375"/>
            <a:ext cx="1711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Beechcraft </a:t>
            </a:r>
            <a:r>
              <a:rPr lang="en">
                <a:latin typeface="Lato"/>
                <a:ea typeface="Lato"/>
                <a:cs typeface="Lato"/>
                <a:sym typeface="Lato"/>
              </a:rPr>
              <a:t>Aircraft</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6"/>
          <p:cNvSpPr txBox="1"/>
          <p:nvPr>
            <p:ph type="title"/>
          </p:nvPr>
        </p:nvSpPr>
        <p:spPr>
          <a:xfrm>
            <a:off x="421050" y="5809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244"/>
              <a:t>Final Recommendation </a:t>
            </a:r>
            <a:endParaRPr sz="2244"/>
          </a:p>
          <a:p>
            <a:pPr indent="0" lvl="0" marL="0" rtl="0" algn="l">
              <a:spcBef>
                <a:spcPts val="0"/>
              </a:spcBef>
              <a:spcAft>
                <a:spcPts val="0"/>
              </a:spcAft>
              <a:buNone/>
            </a:pPr>
            <a:r>
              <a:t/>
            </a:r>
            <a:endParaRPr/>
          </a:p>
        </p:txBody>
      </p:sp>
      <p:sp>
        <p:nvSpPr>
          <p:cNvPr id="229" name="Google Shape;229;p26"/>
          <p:cNvSpPr txBox="1"/>
          <p:nvPr/>
        </p:nvSpPr>
        <p:spPr>
          <a:xfrm>
            <a:off x="3434150" y="2109600"/>
            <a:ext cx="255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230" name="Google Shape;230;p26"/>
          <p:cNvSpPr txBox="1"/>
          <p:nvPr/>
        </p:nvSpPr>
        <p:spPr>
          <a:xfrm>
            <a:off x="6453500" y="1709050"/>
            <a:ext cx="2264700" cy="4710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latin typeface="Lato"/>
                <a:ea typeface="Lato"/>
                <a:cs typeface="Lato"/>
                <a:sym typeface="Lato"/>
              </a:rPr>
              <a:t>Aircraft</a:t>
            </a:r>
            <a:endParaRPr b="1" i="1">
              <a:latin typeface="Lato"/>
              <a:ea typeface="Lato"/>
              <a:cs typeface="Lato"/>
              <a:sym typeface="Lato"/>
            </a:endParaRPr>
          </a:p>
          <a:p>
            <a:pPr indent="-317500" lvl="0" marL="457200" rtl="0" algn="l">
              <a:spcBef>
                <a:spcPts val="0"/>
              </a:spcBef>
              <a:spcAft>
                <a:spcPts val="0"/>
              </a:spcAft>
              <a:buSzPts val="1400"/>
              <a:buFont typeface="Lato"/>
              <a:buChar char="●"/>
            </a:pPr>
            <a:r>
              <a:rPr b="1" lang="en">
                <a:latin typeface="Lato"/>
                <a:ea typeface="Lato"/>
                <a:cs typeface="Lato"/>
                <a:sym typeface="Lato"/>
              </a:rPr>
              <a:t>Airbus</a:t>
            </a:r>
            <a:r>
              <a:rPr lang="en">
                <a:latin typeface="Lato"/>
                <a:ea typeface="Lato"/>
                <a:cs typeface="Lato"/>
                <a:sym typeface="Lato"/>
              </a:rPr>
              <a:t> aircraft resist damage from wildlife strikes at a higher than expected rate</a:t>
            </a:r>
            <a:endParaRPr>
              <a:latin typeface="Lato"/>
              <a:ea typeface="Lato"/>
              <a:cs typeface="Lato"/>
              <a:sym typeface="Lato"/>
            </a:endParaRPr>
          </a:p>
          <a:p>
            <a:pPr indent="-317500" lvl="0" marL="457200" rtl="0" algn="l">
              <a:spcBef>
                <a:spcPts val="0"/>
              </a:spcBef>
              <a:spcAft>
                <a:spcPts val="0"/>
              </a:spcAft>
              <a:buSzPts val="1400"/>
              <a:buFont typeface="Lato"/>
              <a:buChar char="●"/>
            </a:pPr>
            <a:r>
              <a:rPr b="1" lang="en">
                <a:latin typeface="Lato"/>
                <a:ea typeface="Lato"/>
                <a:cs typeface="Lato"/>
                <a:sym typeface="Lato"/>
              </a:rPr>
              <a:t>Safety mechanisms</a:t>
            </a:r>
            <a:r>
              <a:rPr lang="en">
                <a:latin typeface="Lato"/>
                <a:ea typeface="Lato"/>
                <a:cs typeface="Lato"/>
                <a:sym typeface="Lato"/>
              </a:rPr>
              <a:t> from large aircraft which could be applied in underperforming small aircraft</a:t>
            </a:r>
            <a:endParaRPr>
              <a:latin typeface="Lato"/>
              <a:ea typeface="Lato"/>
              <a:cs typeface="Lato"/>
              <a:sym typeface="Lato"/>
            </a:endParaRPr>
          </a:p>
          <a:p>
            <a:pPr indent="0" lvl="0" marL="457200" rtl="0" algn="l">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p:txBody>
      </p:sp>
      <p:sp>
        <p:nvSpPr>
          <p:cNvPr id="231" name="Google Shape;231;p26"/>
          <p:cNvSpPr txBox="1"/>
          <p:nvPr/>
        </p:nvSpPr>
        <p:spPr>
          <a:xfrm>
            <a:off x="2252417" y="1709050"/>
            <a:ext cx="2264700" cy="233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latin typeface="Lato"/>
                <a:ea typeface="Lato"/>
                <a:cs typeface="Lato"/>
                <a:sym typeface="Lato"/>
              </a:rPr>
              <a:t>Wildlife</a:t>
            </a:r>
            <a:endParaRPr b="1" i="1">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 </a:t>
            </a:r>
            <a:r>
              <a:rPr b="1" lang="en">
                <a:latin typeface="Lato"/>
                <a:ea typeface="Lato"/>
                <a:cs typeface="Lato"/>
                <a:sym typeface="Lato"/>
              </a:rPr>
              <a:t>White-Tailed Deer</a:t>
            </a:r>
            <a:r>
              <a:rPr lang="en">
                <a:latin typeface="Lato"/>
                <a:ea typeface="Lato"/>
                <a:cs typeface="Lato"/>
                <a:sym typeface="Lato"/>
              </a:rPr>
              <a:t> and </a:t>
            </a:r>
            <a:r>
              <a:rPr b="1" lang="en">
                <a:latin typeface="Lato"/>
                <a:ea typeface="Lato"/>
                <a:cs typeface="Lato"/>
                <a:sym typeface="Lato"/>
              </a:rPr>
              <a:t>Canada Goose</a:t>
            </a:r>
            <a:r>
              <a:rPr lang="en">
                <a:latin typeface="Lato"/>
                <a:ea typeface="Lato"/>
                <a:cs typeface="Lato"/>
                <a:sym typeface="Lato"/>
              </a:rPr>
              <a:t> have high rates of substantial damage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Species behavior, such as </a:t>
            </a:r>
            <a:r>
              <a:rPr b="1" lang="en">
                <a:latin typeface="Lato"/>
                <a:ea typeface="Lato"/>
                <a:cs typeface="Lato"/>
                <a:sym typeface="Lato"/>
              </a:rPr>
              <a:t>migration</a:t>
            </a:r>
            <a:r>
              <a:rPr lang="en">
                <a:latin typeface="Lato"/>
                <a:ea typeface="Lato"/>
                <a:cs typeface="Lato"/>
                <a:sym typeface="Lato"/>
              </a:rPr>
              <a:t>, impacts frequency of strikes</a:t>
            </a:r>
            <a:endParaRPr>
              <a:latin typeface="Lato"/>
              <a:ea typeface="Lato"/>
              <a:cs typeface="Lato"/>
              <a:sym typeface="Lato"/>
            </a:endParaRPr>
          </a:p>
        </p:txBody>
      </p:sp>
      <p:sp>
        <p:nvSpPr>
          <p:cNvPr id="232" name="Google Shape;232;p26"/>
          <p:cNvSpPr txBox="1"/>
          <p:nvPr/>
        </p:nvSpPr>
        <p:spPr>
          <a:xfrm>
            <a:off x="4352958" y="1709050"/>
            <a:ext cx="2264700" cy="320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latin typeface="Lato"/>
                <a:ea typeface="Lato"/>
                <a:cs typeface="Lato"/>
                <a:sym typeface="Lato"/>
              </a:rPr>
              <a:t>Time of Day/Year</a:t>
            </a:r>
            <a:endParaRPr b="1" i="1">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Bird strikes at </a:t>
            </a:r>
            <a:r>
              <a:rPr b="1" lang="en">
                <a:latin typeface="Lato"/>
                <a:ea typeface="Lato"/>
                <a:cs typeface="Lato"/>
                <a:sym typeface="Lato"/>
              </a:rPr>
              <a:t>dusk</a:t>
            </a:r>
            <a:r>
              <a:rPr lang="en">
                <a:latin typeface="Lato"/>
                <a:ea typeface="Lato"/>
                <a:cs typeface="Lato"/>
                <a:sym typeface="Lato"/>
              </a:rPr>
              <a:t> and </a:t>
            </a:r>
            <a:r>
              <a:rPr b="1" lang="en">
                <a:latin typeface="Lato"/>
                <a:ea typeface="Lato"/>
                <a:cs typeface="Lato"/>
                <a:sym typeface="Lato"/>
              </a:rPr>
              <a:t>dawn</a:t>
            </a:r>
            <a:r>
              <a:rPr lang="en">
                <a:latin typeface="Lato"/>
                <a:ea typeface="Lato"/>
                <a:cs typeface="Lato"/>
                <a:sym typeface="Lato"/>
              </a:rPr>
              <a:t> are associated with higher damage levels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Daytime strikes are associated with less damage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Studies need to </a:t>
            </a:r>
            <a:r>
              <a:rPr b="1" lang="en">
                <a:latin typeface="Lato"/>
                <a:ea typeface="Lato"/>
                <a:cs typeface="Lato"/>
                <a:sym typeface="Lato"/>
              </a:rPr>
              <a:t>collect data through the year</a:t>
            </a:r>
            <a:r>
              <a:rPr lang="en">
                <a:latin typeface="Lato"/>
                <a:ea typeface="Lato"/>
                <a:cs typeface="Lato"/>
                <a:sym typeface="Lato"/>
              </a:rPr>
              <a:t>, as impact rates and severity change dramatically in different seasons</a:t>
            </a:r>
            <a:endParaRPr>
              <a:latin typeface="Lato"/>
              <a:ea typeface="Lato"/>
              <a:cs typeface="Lato"/>
              <a:sym typeface="Lato"/>
            </a:endParaRPr>
          </a:p>
        </p:txBody>
      </p:sp>
      <p:sp>
        <p:nvSpPr>
          <p:cNvPr id="233" name="Google Shape;233;p26"/>
          <p:cNvSpPr txBox="1"/>
          <p:nvPr/>
        </p:nvSpPr>
        <p:spPr>
          <a:xfrm>
            <a:off x="151875" y="1709050"/>
            <a:ext cx="2264700" cy="514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latin typeface="Lato"/>
                <a:ea typeface="Lato"/>
                <a:cs typeface="Lato"/>
                <a:sym typeface="Lato"/>
              </a:rPr>
              <a:t>Geographical Region</a:t>
            </a:r>
            <a:endParaRPr b="1" i="1">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 </a:t>
            </a:r>
            <a:r>
              <a:rPr b="1" lang="en">
                <a:latin typeface="Lato"/>
                <a:ea typeface="Lato"/>
                <a:cs typeface="Lato"/>
                <a:sym typeface="Lato"/>
              </a:rPr>
              <a:t>Northeast</a:t>
            </a:r>
            <a:r>
              <a:rPr lang="en">
                <a:latin typeface="Lato"/>
                <a:ea typeface="Lato"/>
                <a:cs typeface="Lato"/>
                <a:sym typeface="Lato"/>
              </a:rPr>
              <a:t> region and </a:t>
            </a:r>
            <a:r>
              <a:rPr b="1" lang="en">
                <a:latin typeface="Lato"/>
                <a:ea typeface="Lato"/>
                <a:cs typeface="Lato"/>
                <a:sym typeface="Lato"/>
              </a:rPr>
              <a:t>Great Lakes </a:t>
            </a:r>
            <a:r>
              <a:rPr lang="en">
                <a:latin typeface="Lato"/>
                <a:ea typeface="Lato"/>
                <a:cs typeface="Lato"/>
                <a:sym typeface="Lato"/>
              </a:rPr>
              <a:t>region of the United States are more susceptible to wildlife strikes</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These areas show the highest counts of aircrafts destroyed and should be highlighted as a subject matter of interest</a:t>
            </a:r>
            <a:endParaRPr>
              <a:latin typeface="Lato"/>
              <a:ea typeface="Lato"/>
              <a:cs typeface="Lato"/>
              <a:sym typeface="Lato"/>
            </a:endParaRPr>
          </a:p>
          <a:p>
            <a:pPr indent="0" lvl="0" marL="457200" rtl="0" algn="l">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p:txBody>
      </p:sp>
      <p:sp>
        <p:nvSpPr>
          <p:cNvPr id="234" name="Google Shape;234;p26"/>
          <p:cNvSpPr txBox="1"/>
          <p:nvPr>
            <p:ph idx="12" type="sldNum"/>
          </p:nvPr>
        </p:nvSpPr>
        <p:spPr>
          <a:xfrm>
            <a:off x="7660050" y="4749850"/>
            <a:ext cx="14250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sz="900"/>
              <a:t>Executive Summary, </a:t>
            </a:r>
            <a:fld id="{00000000-1234-1234-1234-123412341234}" type="slidenum">
              <a:rPr lang="en" sz="900"/>
              <a:t>‹#›</a:t>
            </a:fld>
            <a:endParaRPr sz="900"/>
          </a:p>
        </p:txBody>
      </p:sp>
      <p:sp>
        <p:nvSpPr>
          <p:cNvPr id="235" name="Google Shape;235;p26"/>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CCCCCC"/>
                </a:solidFill>
                <a:latin typeface="Lato"/>
                <a:ea typeface="Lato"/>
                <a:cs typeface="Lato"/>
                <a:sym typeface="Lato"/>
              </a:rPr>
              <a:t>Executive Summary</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t>
            </a:r>
            <a:r>
              <a:rPr b="1" lang="en" sz="1500">
                <a:solidFill>
                  <a:srgbClr val="CCCCCC"/>
                </a:solidFill>
                <a:latin typeface="Lato"/>
                <a:ea typeface="Lato"/>
                <a:cs typeface="Lato"/>
                <a:sym typeface="Lato"/>
              </a:rPr>
              <a:t>Analysis</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Final Recommendation</a:t>
            </a:r>
            <a:r>
              <a:rPr b="1" lang="en" sz="1500">
                <a:solidFill>
                  <a:srgbClr val="D9D9D9"/>
                </a:solidFill>
                <a:latin typeface="Lato"/>
                <a:ea typeface="Lato"/>
                <a:cs typeface="Lato"/>
                <a:sym typeface="Lato"/>
              </a:rPr>
              <a:t>          •           Appendix</a:t>
            </a:r>
            <a:endParaRPr b="1" sz="1500">
              <a:solidFill>
                <a:srgbClr val="D9D9D9"/>
              </a:solidFill>
              <a:latin typeface="Lato"/>
              <a:ea typeface="Lato"/>
              <a:cs typeface="Lato"/>
              <a:sym typeface="Lato"/>
            </a:endParaRPr>
          </a:p>
        </p:txBody>
      </p:sp>
      <p:sp>
        <p:nvSpPr>
          <p:cNvPr id="236" name="Google Shape;236;p26"/>
          <p:cNvSpPr txBox="1"/>
          <p:nvPr/>
        </p:nvSpPr>
        <p:spPr>
          <a:xfrm>
            <a:off x="421050" y="1315500"/>
            <a:ext cx="5787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u="sng">
                <a:latin typeface="Lato"/>
                <a:ea typeface="Lato"/>
                <a:cs typeface="Lato"/>
                <a:sym typeface="Lato"/>
              </a:rPr>
              <a:t>The FAA should investigate why:</a:t>
            </a:r>
            <a:endParaRPr b="1" sz="1600" u="sng">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7"/>
          <p:cNvSpPr txBox="1"/>
          <p:nvPr>
            <p:ph type="title"/>
          </p:nvPr>
        </p:nvSpPr>
        <p:spPr>
          <a:xfrm>
            <a:off x="519375"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Appendix</a:t>
            </a:r>
            <a:r>
              <a:rPr lang="en"/>
              <a:t> A</a:t>
            </a:r>
            <a:endParaRPr/>
          </a:p>
          <a:p>
            <a:pPr indent="0" lvl="0" marL="0" rtl="0" algn="l">
              <a:spcBef>
                <a:spcPts val="0"/>
              </a:spcBef>
              <a:spcAft>
                <a:spcPts val="0"/>
              </a:spcAft>
              <a:buNone/>
            </a:pPr>
            <a:r>
              <a:t/>
            </a:r>
            <a:endParaRPr/>
          </a:p>
        </p:txBody>
      </p:sp>
      <p:pic>
        <p:nvPicPr>
          <p:cNvPr id="242" name="Google Shape;242;p27"/>
          <p:cNvPicPr preferRelativeResize="0"/>
          <p:nvPr/>
        </p:nvPicPr>
        <p:blipFill>
          <a:blip r:embed="rId4">
            <a:alphaModFix/>
          </a:blip>
          <a:stretch>
            <a:fillRect/>
          </a:stretch>
        </p:blipFill>
        <p:spPr>
          <a:xfrm>
            <a:off x="3606625" y="492350"/>
            <a:ext cx="2221850" cy="4651150"/>
          </a:xfrm>
          <a:prstGeom prst="rect">
            <a:avLst/>
          </a:prstGeom>
          <a:noFill/>
          <a:ln>
            <a:noFill/>
          </a:ln>
        </p:spPr>
      </p:pic>
      <p:sp>
        <p:nvSpPr>
          <p:cNvPr id="243" name="Google Shape;243;p27"/>
          <p:cNvSpPr txBox="1"/>
          <p:nvPr>
            <p:ph type="title"/>
          </p:nvPr>
        </p:nvSpPr>
        <p:spPr>
          <a:xfrm>
            <a:off x="519375" y="5553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Chi-Squared Tests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44" name="Google Shape;244;p27"/>
          <p:cNvPicPr preferRelativeResize="0"/>
          <p:nvPr/>
        </p:nvPicPr>
        <p:blipFill rotWithShape="1">
          <a:blip r:embed="rId5">
            <a:alphaModFix/>
          </a:blip>
          <a:srcRect b="13919" l="0" r="0" t="0"/>
          <a:stretch/>
        </p:blipFill>
        <p:spPr>
          <a:xfrm>
            <a:off x="0" y="1507025"/>
            <a:ext cx="3359775" cy="3369575"/>
          </a:xfrm>
          <a:prstGeom prst="rect">
            <a:avLst/>
          </a:prstGeom>
          <a:noFill/>
          <a:ln>
            <a:noFill/>
          </a:ln>
        </p:spPr>
      </p:pic>
      <p:sp>
        <p:nvSpPr>
          <p:cNvPr id="245" name="Google Shape;245;p27"/>
          <p:cNvSpPr txBox="1"/>
          <p:nvPr/>
        </p:nvSpPr>
        <p:spPr>
          <a:xfrm>
            <a:off x="2577350" y="1801450"/>
            <a:ext cx="57438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700">
                <a:latin typeface="Lato"/>
                <a:ea typeface="Lato"/>
                <a:cs typeface="Lato"/>
                <a:sym typeface="Lato"/>
              </a:rPr>
              <a:t>Count</a:t>
            </a:r>
            <a:endParaRPr i="1" sz="700">
              <a:latin typeface="Lato"/>
              <a:ea typeface="Lato"/>
              <a:cs typeface="Lato"/>
              <a:sym typeface="Lato"/>
            </a:endParaRPr>
          </a:p>
          <a:p>
            <a:pPr indent="0" lvl="0" marL="0" rtl="0" algn="l">
              <a:spcBef>
                <a:spcPts val="0"/>
              </a:spcBef>
              <a:spcAft>
                <a:spcPts val="0"/>
              </a:spcAft>
              <a:buNone/>
            </a:pPr>
            <a:r>
              <a:rPr i="1" lang="en" sz="700">
                <a:latin typeface="Lato"/>
                <a:ea typeface="Lato"/>
                <a:cs typeface="Lato"/>
                <a:sym typeface="Lato"/>
              </a:rPr>
              <a:t>Expected Count</a:t>
            </a:r>
            <a:endParaRPr i="1" sz="700">
              <a:latin typeface="Lato"/>
              <a:ea typeface="Lato"/>
              <a:cs typeface="Lato"/>
              <a:sym typeface="Lato"/>
            </a:endParaRPr>
          </a:p>
          <a:p>
            <a:pPr indent="0" lvl="0" marL="0" rtl="0" algn="l">
              <a:spcBef>
                <a:spcPts val="0"/>
              </a:spcBef>
              <a:spcAft>
                <a:spcPts val="0"/>
              </a:spcAft>
              <a:buNone/>
            </a:pPr>
            <a:r>
              <a:rPr i="1" lang="en" sz="700">
                <a:latin typeface="Lato"/>
                <a:ea typeface="Lato"/>
                <a:cs typeface="Lato"/>
                <a:sym typeface="Lato"/>
              </a:rPr>
              <a:t>Standardized Residuals</a:t>
            </a:r>
            <a:endParaRPr i="1" sz="700">
              <a:latin typeface="Lato"/>
              <a:ea typeface="Lato"/>
              <a:cs typeface="Lato"/>
              <a:sym typeface="Lato"/>
            </a:endParaRPr>
          </a:p>
        </p:txBody>
      </p:sp>
      <p:sp>
        <p:nvSpPr>
          <p:cNvPr id="246" name="Google Shape;246;p2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47" name="Google Shape;247;p27"/>
          <p:cNvSpPr txBox="1"/>
          <p:nvPr/>
        </p:nvSpPr>
        <p:spPr>
          <a:xfrm>
            <a:off x="5728150" y="645125"/>
            <a:ext cx="3273600" cy="8619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SzPts val="1100"/>
              <a:buFont typeface="Lato"/>
              <a:buChar char="●"/>
            </a:pPr>
            <a:r>
              <a:rPr lang="en" sz="1100" u="sng">
                <a:solidFill>
                  <a:schemeClr val="hlink"/>
                </a:solidFill>
                <a:latin typeface="Lato"/>
                <a:ea typeface="Lato"/>
                <a:cs typeface="Lato"/>
                <a:sym typeface="Lato"/>
                <a:hlinkClick r:id="rId6"/>
              </a:rPr>
              <a:t>Chi-Square test of month vs damage level</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n" sz="1100" u="sng">
                <a:solidFill>
                  <a:schemeClr val="hlink"/>
                </a:solidFill>
                <a:latin typeface="Lato"/>
                <a:ea typeface="Lato"/>
                <a:cs typeface="Lato"/>
                <a:sym typeface="Lato"/>
                <a:hlinkClick r:id="rId7"/>
              </a:rPr>
              <a:t>Chi-Square test of bird species vs month</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n" sz="1100" u="sng">
                <a:solidFill>
                  <a:schemeClr val="hlink"/>
                </a:solidFill>
                <a:latin typeface="Lato"/>
                <a:ea typeface="Lato"/>
                <a:cs typeface="Lato"/>
                <a:sym typeface="Lato"/>
                <a:hlinkClick r:id="rId8"/>
              </a:rPr>
              <a:t>Chi-square test of bird species vs damage level</a:t>
            </a:r>
            <a:endParaRPr sz="1100">
              <a:latin typeface="Lato"/>
              <a:ea typeface="Lato"/>
              <a:cs typeface="Lato"/>
              <a:sym typeface="Lato"/>
            </a:endParaRPr>
          </a:p>
        </p:txBody>
      </p:sp>
      <p:sp>
        <p:nvSpPr>
          <p:cNvPr id="248" name="Google Shape;248;p27"/>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t>
            </a:r>
            <a:r>
              <a:rPr b="1" lang="en" sz="1500">
                <a:solidFill>
                  <a:srgbClr val="D9D9D9"/>
                </a:solidFill>
                <a:latin typeface="Lato"/>
                <a:ea typeface="Lato"/>
                <a:cs typeface="Lato"/>
                <a:sym typeface="Lato"/>
              </a:rPr>
              <a:t>Analysis</a:t>
            </a:r>
            <a:r>
              <a:rPr b="1" lang="en" sz="1500">
                <a:latin typeface="Lato"/>
                <a:ea typeface="Lato"/>
                <a:cs typeface="Lato"/>
                <a:sym typeface="Lato"/>
              </a:rPr>
              <a:t>          </a:t>
            </a:r>
            <a:r>
              <a:rPr b="1" lang="en" sz="1500">
                <a:solidFill>
                  <a:srgbClr val="D9D9D9"/>
                </a:solidFill>
                <a:latin typeface="Lato"/>
                <a:ea typeface="Lato"/>
                <a:cs typeface="Lato"/>
                <a:sym typeface="Lato"/>
              </a:rPr>
              <a:t>•          Final Recommendation          •           </a:t>
            </a:r>
            <a:r>
              <a:rPr b="1" lang="en" sz="1500">
                <a:latin typeface="Lato"/>
                <a:ea typeface="Lato"/>
                <a:cs typeface="Lato"/>
                <a:sym typeface="Lato"/>
              </a:rPr>
              <a:t>Appendix</a:t>
            </a:r>
            <a:endParaRPr b="1" sz="1500">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8"/>
          <p:cNvSpPr txBox="1"/>
          <p:nvPr>
            <p:ph type="title"/>
          </p:nvPr>
        </p:nvSpPr>
        <p:spPr>
          <a:xfrm>
            <a:off x="727650"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140"/>
              <a:t>Appendix B</a:t>
            </a:r>
            <a:endParaRPr sz="2140"/>
          </a:p>
          <a:p>
            <a:pPr indent="0" lvl="0" marL="0" rtl="0" algn="l">
              <a:spcBef>
                <a:spcPts val="0"/>
              </a:spcBef>
              <a:spcAft>
                <a:spcPts val="0"/>
              </a:spcAft>
              <a:buSzPts val="990"/>
              <a:buNone/>
            </a:pPr>
            <a:r>
              <a:t/>
            </a:r>
            <a:endParaRPr sz="939"/>
          </a:p>
          <a:p>
            <a:pPr indent="0" lvl="0" marL="0" rtl="0" algn="l">
              <a:spcBef>
                <a:spcPts val="0"/>
              </a:spcBef>
              <a:spcAft>
                <a:spcPts val="0"/>
              </a:spcAft>
              <a:buSzPts val="990"/>
              <a:buNone/>
            </a:pPr>
            <a:r>
              <a:rPr lang="en" sz="2140"/>
              <a:t>Absolute Values and Proportions of Time of Day vs. Damage Level</a:t>
            </a:r>
            <a:endParaRPr sz="2140"/>
          </a:p>
        </p:txBody>
      </p:sp>
      <p:sp>
        <p:nvSpPr>
          <p:cNvPr id="254" name="Google Shape;254;p2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55" name="Google Shape;255;p2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56" name="Google Shape;256;p28"/>
          <p:cNvPicPr preferRelativeResize="0"/>
          <p:nvPr/>
        </p:nvPicPr>
        <p:blipFill>
          <a:blip r:embed="rId3">
            <a:alphaModFix/>
          </a:blip>
          <a:stretch>
            <a:fillRect/>
          </a:stretch>
        </p:blipFill>
        <p:spPr>
          <a:xfrm>
            <a:off x="788738" y="2070762"/>
            <a:ext cx="4515862" cy="2277325"/>
          </a:xfrm>
          <a:prstGeom prst="rect">
            <a:avLst/>
          </a:prstGeom>
          <a:noFill/>
          <a:ln>
            <a:noFill/>
          </a:ln>
        </p:spPr>
      </p:pic>
      <p:sp>
        <p:nvSpPr>
          <p:cNvPr id="257" name="Google Shape;257;p28"/>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t>
            </a:r>
            <a:r>
              <a:rPr b="1" lang="en" sz="1500">
                <a:solidFill>
                  <a:srgbClr val="D9D9D9"/>
                </a:solidFill>
                <a:latin typeface="Lato"/>
                <a:ea typeface="Lato"/>
                <a:cs typeface="Lato"/>
                <a:sym typeface="Lato"/>
              </a:rPr>
              <a:t>Analysis</a:t>
            </a:r>
            <a:r>
              <a:rPr b="1" lang="en" sz="1500">
                <a:latin typeface="Lato"/>
                <a:ea typeface="Lato"/>
                <a:cs typeface="Lato"/>
                <a:sym typeface="Lato"/>
              </a:rPr>
              <a:t>          </a:t>
            </a:r>
            <a:r>
              <a:rPr b="1" lang="en" sz="1500">
                <a:solidFill>
                  <a:srgbClr val="D9D9D9"/>
                </a:solidFill>
                <a:latin typeface="Lato"/>
                <a:ea typeface="Lato"/>
                <a:cs typeface="Lato"/>
                <a:sym typeface="Lato"/>
              </a:rPr>
              <a:t>•          Final Recommendation          •           </a:t>
            </a:r>
            <a:r>
              <a:rPr b="1" lang="en" sz="1500">
                <a:latin typeface="Lato"/>
                <a:ea typeface="Lato"/>
                <a:cs typeface="Lato"/>
                <a:sym typeface="Lato"/>
              </a:rPr>
              <a:t>Appendix</a:t>
            </a:r>
            <a:endParaRPr b="1" sz="1500">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Walkthrough</a:t>
            </a:r>
            <a:endParaRPr/>
          </a:p>
        </p:txBody>
      </p:sp>
      <p:sp>
        <p:nvSpPr>
          <p:cNvPr id="263" name="Google Shape;263;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4" name="Google Shape;264;p29"/>
          <p:cNvPicPr preferRelativeResize="0"/>
          <p:nvPr/>
        </p:nvPicPr>
        <p:blipFill>
          <a:blip r:embed="rId3">
            <a:alphaModFix/>
          </a:blip>
          <a:stretch>
            <a:fillRect/>
          </a:stretch>
        </p:blipFill>
        <p:spPr>
          <a:xfrm>
            <a:off x="101325" y="809850"/>
            <a:ext cx="2981649" cy="1987759"/>
          </a:xfrm>
          <a:prstGeom prst="rect">
            <a:avLst/>
          </a:prstGeom>
          <a:noFill/>
          <a:ln>
            <a:noFill/>
          </a:ln>
        </p:spPr>
      </p:pic>
      <p:pic>
        <p:nvPicPr>
          <p:cNvPr id="265" name="Google Shape;265;p29"/>
          <p:cNvPicPr preferRelativeResize="0"/>
          <p:nvPr/>
        </p:nvPicPr>
        <p:blipFill>
          <a:blip r:embed="rId4">
            <a:alphaModFix/>
          </a:blip>
          <a:stretch>
            <a:fillRect/>
          </a:stretch>
        </p:blipFill>
        <p:spPr>
          <a:xfrm>
            <a:off x="3082975" y="809838"/>
            <a:ext cx="2981649" cy="1987775"/>
          </a:xfrm>
          <a:prstGeom prst="rect">
            <a:avLst/>
          </a:prstGeom>
          <a:noFill/>
          <a:ln>
            <a:noFill/>
          </a:ln>
        </p:spPr>
      </p:pic>
      <p:pic>
        <p:nvPicPr>
          <p:cNvPr id="266" name="Google Shape;266;p29"/>
          <p:cNvPicPr preferRelativeResize="0"/>
          <p:nvPr/>
        </p:nvPicPr>
        <p:blipFill>
          <a:blip r:embed="rId5">
            <a:alphaModFix/>
          </a:blip>
          <a:stretch>
            <a:fillRect/>
          </a:stretch>
        </p:blipFill>
        <p:spPr>
          <a:xfrm>
            <a:off x="6064625" y="809850"/>
            <a:ext cx="2981649" cy="1987777"/>
          </a:xfrm>
          <a:prstGeom prst="rect">
            <a:avLst/>
          </a:prstGeom>
          <a:noFill/>
          <a:ln>
            <a:noFill/>
          </a:ln>
        </p:spPr>
      </p:pic>
      <p:pic>
        <p:nvPicPr>
          <p:cNvPr id="267" name="Google Shape;267;p29"/>
          <p:cNvPicPr preferRelativeResize="0"/>
          <p:nvPr/>
        </p:nvPicPr>
        <p:blipFill>
          <a:blip r:embed="rId6">
            <a:alphaModFix/>
          </a:blip>
          <a:stretch>
            <a:fillRect/>
          </a:stretch>
        </p:blipFill>
        <p:spPr>
          <a:xfrm>
            <a:off x="101325" y="2797608"/>
            <a:ext cx="2981649" cy="1987766"/>
          </a:xfrm>
          <a:prstGeom prst="rect">
            <a:avLst/>
          </a:prstGeom>
          <a:noFill/>
          <a:ln>
            <a:noFill/>
          </a:ln>
        </p:spPr>
      </p:pic>
      <p:pic>
        <p:nvPicPr>
          <p:cNvPr id="268" name="Google Shape;268;p29"/>
          <p:cNvPicPr preferRelativeResize="0"/>
          <p:nvPr/>
        </p:nvPicPr>
        <p:blipFill>
          <a:blip r:embed="rId7">
            <a:alphaModFix/>
          </a:blip>
          <a:stretch>
            <a:fillRect/>
          </a:stretch>
        </p:blipFill>
        <p:spPr>
          <a:xfrm>
            <a:off x="3082975" y="2797625"/>
            <a:ext cx="2981652" cy="1987775"/>
          </a:xfrm>
          <a:prstGeom prst="rect">
            <a:avLst/>
          </a:prstGeom>
          <a:noFill/>
          <a:ln>
            <a:noFill/>
          </a:ln>
        </p:spPr>
      </p:pic>
      <p:pic>
        <p:nvPicPr>
          <p:cNvPr id="269" name="Google Shape;269;p29"/>
          <p:cNvPicPr preferRelativeResize="0"/>
          <p:nvPr/>
        </p:nvPicPr>
        <p:blipFill>
          <a:blip r:embed="rId8">
            <a:alphaModFix/>
          </a:blip>
          <a:stretch>
            <a:fillRect/>
          </a:stretch>
        </p:blipFill>
        <p:spPr>
          <a:xfrm>
            <a:off x="6064625" y="2797625"/>
            <a:ext cx="2981610" cy="1987751"/>
          </a:xfrm>
          <a:prstGeom prst="rect">
            <a:avLst/>
          </a:prstGeom>
          <a:noFill/>
          <a:ln>
            <a:noFill/>
          </a:ln>
        </p:spPr>
      </p:pic>
      <p:sp>
        <p:nvSpPr>
          <p:cNvPr id="270" name="Google Shape;270;p29"/>
          <p:cNvSpPr txBox="1"/>
          <p:nvPr>
            <p:ph type="title"/>
          </p:nvPr>
        </p:nvSpPr>
        <p:spPr>
          <a:xfrm>
            <a:off x="181775" y="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sz="2244"/>
          </a:p>
          <a:p>
            <a:pPr indent="0" lvl="0" marL="0" rtl="0" algn="l">
              <a:spcBef>
                <a:spcPts val="0"/>
              </a:spcBef>
              <a:spcAft>
                <a:spcPts val="0"/>
              </a:spcAft>
              <a:buNone/>
            </a:pPr>
            <a:r>
              <a:t/>
            </a:r>
            <a:endParaRPr/>
          </a:p>
        </p:txBody>
      </p:sp>
      <p:sp>
        <p:nvSpPr>
          <p:cNvPr id="271" name="Google Shape;271;p2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72" name="Google Shape;272;p29"/>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t>
            </a:r>
            <a:r>
              <a:rPr b="1" lang="en" sz="1500">
                <a:solidFill>
                  <a:srgbClr val="D9D9D9"/>
                </a:solidFill>
                <a:latin typeface="Lato"/>
                <a:ea typeface="Lato"/>
                <a:cs typeface="Lato"/>
                <a:sym typeface="Lato"/>
              </a:rPr>
              <a:t>Analysis</a:t>
            </a:r>
            <a:r>
              <a:rPr b="1" lang="en" sz="1500">
                <a:latin typeface="Lato"/>
                <a:ea typeface="Lato"/>
                <a:cs typeface="Lato"/>
                <a:sym typeface="Lato"/>
              </a:rPr>
              <a:t>          </a:t>
            </a:r>
            <a:r>
              <a:rPr b="1" lang="en" sz="1500">
                <a:solidFill>
                  <a:srgbClr val="D9D9D9"/>
                </a:solidFill>
                <a:latin typeface="Lato"/>
                <a:ea typeface="Lato"/>
                <a:cs typeface="Lato"/>
                <a:sym typeface="Lato"/>
              </a:rPr>
              <a:t>•          Final Recommendation          •           </a:t>
            </a:r>
            <a:r>
              <a:rPr b="1" lang="en" sz="1500">
                <a:latin typeface="Lato"/>
                <a:ea typeface="Lato"/>
                <a:cs typeface="Lato"/>
                <a:sym typeface="Lato"/>
              </a:rPr>
              <a:t>Appendix</a:t>
            </a:r>
            <a:endParaRPr b="1" sz="15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421050" y="5809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244"/>
              <a:t>Executive Summary</a:t>
            </a:r>
            <a:endParaRPr sz="2244"/>
          </a:p>
          <a:p>
            <a:pPr indent="0" lvl="0" marL="0" rtl="0" algn="l">
              <a:spcBef>
                <a:spcPts val="0"/>
              </a:spcBef>
              <a:spcAft>
                <a:spcPts val="0"/>
              </a:spcAft>
              <a:buNone/>
            </a:pPr>
            <a:r>
              <a:t/>
            </a:r>
            <a:endParaRPr/>
          </a:p>
        </p:txBody>
      </p:sp>
      <p:sp>
        <p:nvSpPr>
          <p:cNvPr id="93" name="Google Shape;93;p14"/>
          <p:cNvSpPr txBox="1"/>
          <p:nvPr/>
        </p:nvSpPr>
        <p:spPr>
          <a:xfrm>
            <a:off x="3434150" y="2109600"/>
            <a:ext cx="255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94" name="Google Shape;94;p14"/>
          <p:cNvSpPr txBox="1"/>
          <p:nvPr/>
        </p:nvSpPr>
        <p:spPr>
          <a:xfrm>
            <a:off x="6453500" y="1709050"/>
            <a:ext cx="2264700" cy="4710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latin typeface="Lato"/>
                <a:ea typeface="Lato"/>
                <a:cs typeface="Lato"/>
                <a:sym typeface="Lato"/>
              </a:rPr>
              <a:t>Aircraft</a:t>
            </a:r>
            <a:endParaRPr b="1" i="1">
              <a:latin typeface="Lato"/>
              <a:ea typeface="Lato"/>
              <a:cs typeface="Lato"/>
              <a:sym typeface="Lato"/>
            </a:endParaRPr>
          </a:p>
          <a:p>
            <a:pPr indent="-317500" lvl="0" marL="457200" rtl="0" algn="l">
              <a:spcBef>
                <a:spcPts val="0"/>
              </a:spcBef>
              <a:spcAft>
                <a:spcPts val="0"/>
              </a:spcAft>
              <a:buSzPts val="1400"/>
              <a:buFont typeface="Lato"/>
              <a:buChar char="●"/>
            </a:pPr>
            <a:r>
              <a:rPr b="1" lang="en">
                <a:latin typeface="Lato"/>
                <a:ea typeface="Lato"/>
                <a:cs typeface="Lato"/>
                <a:sym typeface="Lato"/>
              </a:rPr>
              <a:t>Airbus</a:t>
            </a:r>
            <a:r>
              <a:rPr lang="en">
                <a:latin typeface="Lato"/>
                <a:ea typeface="Lato"/>
                <a:cs typeface="Lato"/>
                <a:sym typeface="Lato"/>
              </a:rPr>
              <a:t> aircraft resist damage from wildlife strikes at a higher than expected rate</a:t>
            </a:r>
            <a:endParaRPr>
              <a:latin typeface="Lato"/>
              <a:ea typeface="Lato"/>
              <a:cs typeface="Lato"/>
              <a:sym typeface="Lato"/>
            </a:endParaRPr>
          </a:p>
          <a:p>
            <a:pPr indent="-317500" lvl="0" marL="457200" rtl="0" algn="l">
              <a:spcBef>
                <a:spcPts val="0"/>
              </a:spcBef>
              <a:spcAft>
                <a:spcPts val="0"/>
              </a:spcAft>
              <a:buSzPts val="1400"/>
              <a:buFont typeface="Lato"/>
              <a:buChar char="●"/>
            </a:pPr>
            <a:r>
              <a:rPr b="1" lang="en">
                <a:latin typeface="Lato"/>
                <a:ea typeface="Lato"/>
                <a:cs typeface="Lato"/>
                <a:sym typeface="Lato"/>
              </a:rPr>
              <a:t>Safety mechanisms</a:t>
            </a:r>
            <a:r>
              <a:rPr lang="en">
                <a:latin typeface="Lato"/>
                <a:ea typeface="Lato"/>
                <a:cs typeface="Lato"/>
                <a:sym typeface="Lato"/>
              </a:rPr>
              <a:t> from large aircraft which could be applied in underperforming small aircraft</a:t>
            </a:r>
            <a:endParaRPr>
              <a:latin typeface="Lato"/>
              <a:ea typeface="Lato"/>
              <a:cs typeface="Lato"/>
              <a:sym typeface="Lato"/>
            </a:endParaRPr>
          </a:p>
          <a:p>
            <a:pPr indent="0" lvl="0" marL="457200" rtl="0" algn="l">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p:txBody>
      </p:sp>
      <p:sp>
        <p:nvSpPr>
          <p:cNvPr id="95" name="Google Shape;95;p14"/>
          <p:cNvSpPr txBox="1"/>
          <p:nvPr/>
        </p:nvSpPr>
        <p:spPr>
          <a:xfrm>
            <a:off x="2252417" y="1709050"/>
            <a:ext cx="2264700" cy="147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latin typeface="Lato"/>
                <a:ea typeface="Lato"/>
                <a:cs typeface="Lato"/>
                <a:sym typeface="Lato"/>
              </a:rPr>
              <a:t>Wildlife</a:t>
            </a:r>
            <a:endParaRPr b="1" i="1">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 </a:t>
            </a:r>
            <a:r>
              <a:rPr b="1" lang="en">
                <a:latin typeface="Lato"/>
                <a:ea typeface="Lato"/>
                <a:cs typeface="Lato"/>
                <a:sym typeface="Lato"/>
              </a:rPr>
              <a:t>White-Tailed Deer</a:t>
            </a:r>
            <a:r>
              <a:rPr lang="en">
                <a:latin typeface="Lato"/>
                <a:ea typeface="Lato"/>
                <a:cs typeface="Lato"/>
                <a:sym typeface="Lato"/>
              </a:rPr>
              <a:t> and </a:t>
            </a:r>
            <a:r>
              <a:rPr b="1" lang="en">
                <a:latin typeface="Lato"/>
                <a:ea typeface="Lato"/>
                <a:cs typeface="Lato"/>
                <a:sym typeface="Lato"/>
              </a:rPr>
              <a:t>Canada Goose</a:t>
            </a:r>
            <a:r>
              <a:rPr lang="en">
                <a:latin typeface="Lato"/>
                <a:ea typeface="Lato"/>
                <a:cs typeface="Lato"/>
                <a:sym typeface="Lato"/>
              </a:rPr>
              <a:t> have high rates of substantial damage</a:t>
            </a:r>
            <a:endParaRPr>
              <a:latin typeface="Lato"/>
              <a:ea typeface="Lato"/>
              <a:cs typeface="Lato"/>
              <a:sym typeface="Lato"/>
            </a:endParaRPr>
          </a:p>
        </p:txBody>
      </p:sp>
      <p:sp>
        <p:nvSpPr>
          <p:cNvPr id="96" name="Google Shape;96;p14"/>
          <p:cNvSpPr txBox="1"/>
          <p:nvPr/>
        </p:nvSpPr>
        <p:spPr>
          <a:xfrm>
            <a:off x="4352958" y="1709050"/>
            <a:ext cx="2264700" cy="1908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latin typeface="Lato"/>
                <a:ea typeface="Lato"/>
                <a:cs typeface="Lato"/>
                <a:sym typeface="Lato"/>
              </a:rPr>
              <a:t>Time of Day/Year</a:t>
            </a:r>
            <a:endParaRPr b="1" i="1">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B</a:t>
            </a:r>
            <a:r>
              <a:rPr lang="en">
                <a:latin typeface="Lato"/>
                <a:ea typeface="Lato"/>
                <a:cs typeface="Lato"/>
                <a:sym typeface="Lato"/>
              </a:rPr>
              <a:t>ird strikes at </a:t>
            </a:r>
            <a:r>
              <a:rPr b="1" lang="en">
                <a:latin typeface="Lato"/>
                <a:ea typeface="Lato"/>
                <a:cs typeface="Lato"/>
                <a:sym typeface="Lato"/>
              </a:rPr>
              <a:t>dusk</a:t>
            </a:r>
            <a:r>
              <a:rPr lang="en">
                <a:latin typeface="Lato"/>
                <a:ea typeface="Lato"/>
                <a:cs typeface="Lato"/>
                <a:sym typeface="Lato"/>
              </a:rPr>
              <a:t> and </a:t>
            </a:r>
            <a:r>
              <a:rPr b="1" lang="en">
                <a:latin typeface="Lato"/>
                <a:ea typeface="Lato"/>
                <a:cs typeface="Lato"/>
                <a:sym typeface="Lato"/>
              </a:rPr>
              <a:t>dawn</a:t>
            </a:r>
            <a:r>
              <a:rPr lang="en">
                <a:latin typeface="Lato"/>
                <a:ea typeface="Lato"/>
                <a:cs typeface="Lato"/>
                <a:sym typeface="Lato"/>
              </a:rPr>
              <a:t> lead to higher damage levels than expected</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Most daytime strikes lead to less damage than expected</a:t>
            </a:r>
            <a:endParaRPr>
              <a:latin typeface="Lato"/>
              <a:ea typeface="Lato"/>
              <a:cs typeface="Lato"/>
              <a:sym typeface="Lato"/>
            </a:endParaRPr>
          </a:p>
        </p:txBody>
      </p:sp>
      <p:sp>
        <p:nvSpPr>
          <p:cNvPr id="97" name="Google Shape;97;p14"/>
          <p:cNvSpPr txBox="1"/>
          <p:nvPr/>
        </p:nvSpPr>
        <p:spPr>
          <a:xfrm>
            <a:off x="151875" y="1709050"/>
            <a:ext cx="2264700" cy="3848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
                <a:latin typeface="Lato"/>
                <a:ea typeface="Lato"/>
                <a:cs typeface="Lato"/>
                <a:sym typeface="Lato"/>
              </a:rPr>
              <a:t>Geographical Region</a:t>
            </a:r>
            <a:endParaRPr b="1" i="1">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 </a:t>
            </a:r>
            <a:r>
              <a:rPr b="1" lang="en">
                <a:latin typeface="Lato"/>
                <a:ea typeface="Lato"/>
                <a:cs typeface="Lato"/>
                <a:sym typeface="Lato"/>
              </a:rPr>
              <a:t>Northeast</a:t>
            </a:r>
            <a:r>
              <a:rPr lang="en">
                <a:latin typeface="Lato"/>
                <a:ea typeface="Lato"/>
                <a:cs typeface="Lato"/>
                <a:sym typeface="Lato"/>
              </a:rPr>
              <a:t> region and </a:t>
            </a:r>
            <a:r>
              <a:rPr b="1" lang="en">
                <a:latin typeface="Lato"/>
                <a:ea typeface="Lato"/>
                <a:cs typeface="Lato"/>
                <a:sym typeface="Lato"/>
              </a:rPr>
              <a:t>Great Lakes </a:t>
            </a:r>
            <a:r>
              <a:rPr lang="en">
                <a:latin typeface="Lato"/>
                <a:ea typeface="Lato"/>
                <a:cs typeface="Lato"/>
                <a:sym typeface="Lato"/>
              </a:rPr>
              <a:t>region of the United States are more susceptible to wildlife strikes</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0" lvl="0" marL="457200" rtl="0" algn="l">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a:p>
            <a:pPr indent="0" lvl="0" marL="0" rtl="0" algn="ctr">
              <a:spcBef>
                <a:spcPts val="0"/>
              </a:spcBef>
              <a:spcAft>
                <a:spcPts val="0"/>
              </a:spcAft>
              <a:buNone/>
            </a:pPr>
            <a:r>
              <a:t/>
            </a:r>
            <a:endParaRPr b="1">
              <a:latin typeface="Lato"/>
              <a:ea typeface="Lato"/>
              <a:cs typeface="Lato"/>
              <a:sym typeface="Lato"/>
            </a:endParaRPr>
          </a:p>
        </p:txBody>
      </p:sp>
      <p:sp>
        <p:nvSpPr>
          <p:cNvPr id="98" name="Google Shape;98;p14"/>
          <p:cNvSpPr txBox="1"/>
          <p:nvPr>
            <p:ph idx="12" type="sldNum"/>
          </p:nvPr>
        </p:nvSpPr>
        <p:spPr>
          <a:xfrm>
            <a:off x="7660050" y="4749850"/>
            <a:ext cx="14250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sz="900"/>
              <a:t>Executive Summary, </a:t>
            </a:r>
            <a:fld id="{00000000-1234-1234-1234-123412341234}" type="slidenum">
              <a:rPr lang="en" sz="900"/>
              <a:t>‹#›</a:t>
            </a:fld>
            <a:endParaRPr sz="900"/>
          </a:p>
        </p:txBody>
      </p:sp>
      <p:sp>
        <p:nvSpPr>
          <p:cNvPr id="99" name="Google Shape;99;p14"/>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latin typeface="Lato"/>
                <a:ea typeface="Lato"/>
                <a:cs typeface="Lato"/>
                <a:sym typeface="Lato"/>
              </a:rPr>
              <a:t>Executive Summary          </a:t>
            </a:r>
            <a:r>
              <a:rPr b="1" lang="en" sz="1500">
                <a:solidFill>
                  <a:srgbClr val="D9D9D9"/>
                </a:solidFill>
                <a:latin typeface="Lato"/>
                <a:ea typeface="Lato"/>
                <a:cs typeface="Lato"/>
                <a:sym typeface="Lato"/>
              </a:rPr>
              <a:t>•     </a:t>
            </a:r>
            <a:r>
              <a:rPr b="1" lang="en" sz="1500">
                <a:latin typeface="Lato"/>
                <a:ea typeface="Lato"/>
                <a:cs typeface="Lato"/>
                <a:sym typeface="Lato"/>
              </a:rPr>
              <a:t>     </a:t>
            </a:r>
            <a:r>
              <a:rPr b="1" lang="en" sz="1500">
                <a:solidFill>
                  <a:srgbClr val="CCCCCC"/>
                </a:solidFill>
                <a:latin typeface="Lato"/>
                <a:ea typeface="Lato"/>
                <a:cs typeface="Lato"/>
                <a:sym typeface="Lato"/>
              </a:rPr>
              <a:t>Analysis</a:t>
            </a:r>
            <a:r>
              <a:rPr b="1" lang="en" sz="1500">
                <a:latin typeface="Lato"/>
                <a:ea typeface="Lato"/>
                <a:cs typeface="Lato"/>
                <a:sym typeface="Lato"/>
              </a:rPr>
              <a:t>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sp>
        <p:nvSpPr>
          <p:cNvPr id="100" name="Google Shape;100;p14"/>
          <p:cNvSpPr txBox="1"/>
          <p:nvPr/>
        </p:nvSpPr>
        <p:spPr>
          <a:xfrm>
            <a:off x="421050" y="1315500"/>
            <a:ext cx="5787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u="sng">
                <a:latin typeface="Lato"/>
                <a:ea typeface="Lato"/>
                <a:cs typeface="Lato"/>
                <a:sym typeface="Lato"/>
              </a:rPr>
              <a:t>The FAA should investigate why:</a:t>
            </a:r>
            <a:endParaRPr b="1" sz="1600" u="sng">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06" name="Google Shape;106;p15"/>
          <p:cNvPicPr preferRelativeResize="0"/>
          <p:nvPr/>
        </p:nvPicPr>
        <p:blipFill>
          <a:blip r:embed="rId3">
            <a:alphaModFix/>
          </a:blip>
          <a:stretch>
            <a:fillRect/>
          </a:stretch>
        </p:blipFill>
        <p:spPr>
          <a:xfrm>
            <a:off x="2717275" y="1026500"/>
            <a:ext cx="5819024" cy="3497250"/>
          </a:xfrm>
          <a:prstGeom prst="rect">
            <a:avLst/>
          </a:prstGeom>
          <a:noFill/>
          <a:ln>
            <a:noFill/>
          </a:ln>
        </p:spPr>
      </p:pic>
      <p:sp>
        <p:nvSpPr>
          <p:cNvPr id="107" name="Google Shape;107;p15"/>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Analysis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sp>
        <p:nvSpPr>
          <p:cNvPr id="108" name="Google Shape;108;p15"/>
          <p:cNvSpPr txBox="1"/>
          <p:nvPr>
            <p:ph type="title"/>
          </p:nvPr>
        </p:nvSpPr>
        <p:spPr>
          <a:xfrm>
            <a:off x="727800" y="56810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Trend Over Past Decade</a:t>
            </a:r>
            <a:endParaRPr/>
          </a:p>
        </p:txBody>
      </p:sp>
      <p:sp>
        <p:nvSpPr>
          <p:cNvPr id="109" name="Google Shape;109;p15"/>
          <p:cNvSpPr txBox="1"/>
          <p:nvPr/>
        </p:nvSpPr>
        <p:spPr>
          <a:xfrm>
            <a:off x="468325" y="1526100"/>
            <a:ext cx="1849200" cy="320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There is an increase in proportion of </a:t>
            </a:r>
            <a:r>
              <a:rPr lang="en">
                <a:latin typeface="Lato"/>
                <a:ea typeface="Lato"/>
                <a:cs typeface="Lato"/>
                <a:sym typeface="Lato"/>
              </a:rPr>
              <a:t>flights</a:t>
            </a:r>
            <a:r>
              <a:rPr lang="en">
                <a:latin typeface="Lato"/>
                <a:ea typeface="Lato"/>
                <a:cs typeface="Lato"/>
                <a:sym typeface="Lato"/>
              </a:rPr>
              <a:t> with a wildlife strike over the past decade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Cyclical patterns can also be seen in the data (potentially due to </a:t>
            </a:r>
            <a:r>
              <a:rPr lang="en">
                <a:latin typeface="Lato"/>
                <a:ea typeface="Lato"/>
                <a:cs typeface="Lato"/>
                <a:sym typeface="Lato"/>
              </a:rPr>
              <a:t>wildlife behavior )</a:t>
            </a:r>
            <a:endParaRPr>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16"/>
          <p:cNvPicPr preferRelativeResize="0"/>
          <p:nvPr/>
        </p:nvPicPr>
        <p:blipFill>
          <a:blip r:embed="rId3">
            <a:alphaModFix/>
          </a:blip>
          <a:stretch>
            <a:fillRect/>
          </a:stretch>
        </p:blipFill>
        <p:spPr>
          <a:xfrm>
            <a:off x="3148100" y="1125050"/>
            <a:ext cx="4502375" cy="2405650"/>
          </a:xfrm>
          <a:prstGeom prst="rect">
            <a:avLst/>
          </a:prstGeom>
          <a:noFill/>
          <a:ln>
            <a:noFill/>
          </a:ln>
        </p:spPr>
      </p:pic>
      <p:sp>
        <p:nvSpPr>
          <p:cNvPr id="115" name="Google Shape;115;p16"/>
          <p:cNvSpPr txBox="1"/>
          <p:nvPr/>
        </p:nvSpPr>
        <p:spPr>
          <a:xfrm>
            <a:off x="177800" y="1376175"/>
            <a:ext cx="29703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Most Significant FAA Regions Resulting in Destroyed or Major Damage: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AEA (Eastern)</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AGL (Great Lakes)</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ANE (New England)</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ANM (Northwest Mountain Region)</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p:txBody>
      </p:sp>
      <p:pic>
        <p:nvPicPr>
          <p:cNvPr id="116" name="Google Shape;116;p16"/>
          <p:cNvPicPr preferRelativeResize="0"/>
          <p:nvPr/>
        </p:nvPicPr>
        <p:blipFill>
          <a:blip r:embed="rId4">
            <a:alphaModFix/>
          </a:blip>
          <a:stretch>
            <a:fillRect/>
          </a:stretch>
        </p:blipFill>
        <p:spPr>
          <a:xfrm>
            <a:off x="7730075" y="1353650"/>
            <a:ext cx="198600" cy="317099"/>
          </a:xfrm>
          <a:prstGeom prst="rect">
            <a:avLst/>
          </a:prstGeom>
          <a:noFill/>
          <a:ln>
            <a:noFill/>
          </a:ln>
        </p:spPr>
      </p:pic>
      <p:sp>
        <p:nvSpPr>
          <p:cNvPr id="117" name="Google Shape;117;p16"/>
          <p:cNvSpPr txBox="1"/>
          <p:nvPr/>
        </p:nvSpPr>
        <p:spPr>
          <a:xfrm>
            <a:off x="7730075" y="999075"/>
            <a:ext cx="1008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t>Key</a:t>
            </a:r>
            <a:endParaRPr b="1"/>
          </a:p>
        </p:txBody>
      </p:sp>
      <p:sp>
        <p:nvSpPr>
          <p:cNvPr id="118" name="Google Shape;118;p16"/>
          <p:cNvSpPr txBox="1"/>
          <p:nvPr/>
        </p:nvSpPr>
        <p:spPr>
          <a:xfrm>
            <a:off x="7928675" y="1350650"/>
            <a:ext cx="1263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Destroyed / Substantial</a:t>
            </a:r>
            <a:endParaRPr sz="800"/>
          </a:p>
        </p:txBody>
      </p:sp>
      <p:pic>
        <p:nvPicPr>
          <p:cNvPr id="119" name="Google Shape;119;p16"/>
          <p:cNvPicPr preferRelativeResize="0"/>
          <p:nvPr/>
        </p:nvPicPr>
        <p:blipFill>
          <a:blip r:embed="rId5">
            <a:alphaModFix/>
          </a:blip>
          <a:stretch>
            <a:fillRect/>
          </a:stretch>
        </p:blipFill>
        <p:spPr>
          <a:xfrm>
            <a:off x="7730075" y="1804751"/>
            <a:ext cx="198600" cy="329304"/>
          </a:xfrm>
          <a:prstGeom prst="rect">
            <a:avLst/>
          </a:prstGeom>
          <a:noFill/>
          <a:ln>
            <a:noFill/>
          </a:ln>
        </p:spPr>
      </p:pic>
      <p:sp>
        <p:nvSpPr>
          <p:cNvPr id="120" name="Google Shape;120;p16"/>
          <p:cNvSpPr txBox="1"/>
          <p:nvPr/>
        </p:nvSpPr>
        <p:spPr>
          <a:xfrm>
            <a:off x="7934975" y="1807850"/>
            <a:ext cx="938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Minor</a:t>
            </a:r>
            <a:r>
              <a:rPr lang="en" sz="800"/>
              <a:t> Damage</a:t>
            </a:r>
            <a:endParaRPr sz="800"/>
          </a:p>
        </p:txBody>
      </p:sp>
      <p:sp>
        <p:nvSpPr>
          <p:cNvPr id="121" name="Google Shape;121;p16"/>
          <p:cNvSpPr txBox="1"/>
          <p:nvPr/>
        </p:nvSpPr>
        <p:spPr>
          <a:xfrm>
            <a:off x="1534650" y="3703150"/>
            <a:ext cx="6074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Lato"/>
                <a:ea typeface="Lato"/>
                <a:cs typeface="Lato"/>
                <a:sym typeface="Lato"/>
              </a:rPr>
              <a:t>Most of the most dangerous </a:t>
            </a:r>
            <a:r>
              <a:rPr b="1" lang="en">
                <a:latin typeface="Lato"/>
                <a:ea typeface="Lato"/>
                <a:cs typeface="Lato"/>
                <a:sym typeface="Lato"/>
              </a:rPr>
              <a:t>bird strikes</a:t>
            </a:r>
            <a:r>
              <a:rPr b="1" lang="en">
                <a:latin typeface="Lato"/>
                <a:ea typeface="Lato"/>
                <a:cs typeface="Lato"/>
                <a:sym typeface="Lato"/>
              </a:rPr>
              <a:t> are located along the </a:t>
            </a:r>
            <a:r>
              <a:rPr b="1" lang="en" u="sng">
                <a:latin typeface="Lato"/>
                <a:ea typeface="Lato"/>
                <a:cs typeface="Lato"/>
                <a:sym typeface="Lato"/>
              </a:rPr>
              <a:t>northern half of the east coast</a:t>
            </a:r>
            <a:r>
              <a:rPr b="1" lang="en">
                <a:latin typeface="Lato"/>
                <a:ea typeface="Lato"/>
                <a:cs typeface="Lato"/>
                <a:sym typeface="Lato"/>
              </a:rPr>
              <a:t> and within the </a:t>
            </a:r>
            <a:r>
              <a:rPr b="1" lang="en" u="sng">
                <a:latin typeface="Lato"/>
                <a:ea typeface="Lato"/>
                <a:cs typeface="Lato"/>
                <a:sym typeface="Lato"/>
              </a:rPr>
              <a:t>G</a:t>
            </a:r>
            <a:r>
              <a:rPr b="1" lang="en" u="sng">
                <a:latin typeface="Lato"/>
                <a:ea typeface="Lato"/>
                <a:cs typeface="Lato"/>
                <a:sym typeface="Lato"/>
              </a:rPr>
              <a:t>reat Lakes area</a:t>
            </a:r>
            <a:r>
              <a:rPr b="1" lang="en">
                <a:latin typeface="Lato"/>
                <a:ea typeface="Lato"/>
                <a:cs typeface="Lato"/>
                <a:sym typeface="Lato"/>
              </a:rPr>
              <a:t>. The FAA should target these areas within their study as these areas result in the most severe bird strikes in the </a:t>
            </a:r>
            <a:r>
              <a:rPr b="1" lang="en">
                <a:latin typeface="Lato"/>
                <a:ea typeface="Lato"/>
                <a:cs typeface="Lato"/>
                <a:sym typeface="Lato"/>
              </a:rPr>
              <a:t>United</a:t>
            </a:r>
            <a:r>
              <a:rPr b="1" lang="en">
                <a:latin typeface="Lato"/>
                <a:ea typeface="Lato"/>
                <a:cs typeface="Lato"/>
                <a:sym typeface="Lato"/>
              </a:rPr>
              <a:t> States.</a:t>
            </a:r>
            <a:endParaRPr b="1">
              <a:latin typeface="Lato"/>
              <a:ea typeface="Lato"/>
              <a:cs typeface="Lato"/>
              <a:sym typeface="Lato"/>
            </a:endParaRPr>
          </a:p>
        </p:txBody>
      </p:sp>
      <p:sp>
        <p:nvSpPr>
          <p:cNvPr id="122" name="Google Shape;122;p16"/>
          <p:cNvSpPr txBox="1"/>
          <p:nvPr>
            <p:ph type="title"/>
          </p:nvPr>
        </p:nvSpPr>
        <p:spPr>
          <a:xfrm>
            <a:off x="727650" y="5809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244"/>
              <a:t>Geographical Location</a:t>
            </a:r>
            <a:endParaRPr sz="2244"/>
          </a:p>
          <a:p>
            <a:pPr indent="0" lvl="0" marL="0" rtl="0" algn="l">
              <a:spcBef>
                <a:spcPts val="0"/>
              </a:spcBef>
              <a:spcAft>
                <a:spcPts val="0"/>
              </a:spcAft>
              <a:buNone/>
            </a:pPr>
            <a:r>
              <a:t/>
            </a:r>
            <a:endParaRPr/>
          </a:p>
        </p:txBody>
      </p:sp>
      <p:sp>
        <p:nvSpPr>
          <p:cNvPr id="123" name="Google Shape;123;p16"/>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Analysis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7"/>
          <p:cNvSpPr txBox="1"/>
          <p:nvPr>
            <p:ph type="title"/>
          </p:nvPr>
        </p:nvSpPr>
        <p:spPr>
          <a:xfrm>
            <a:off x="727650" y="5802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Time of Day</a:t>
            </a:r>
            <a:endParaRPr/>
          </a:p>
        </p:txBody>
      </p:sp>
      <p:pic>
        <p:nvPicPr>
          <p:cNvPr id="129" name="Google Shape;129;p17"/>
          <p:cNvPicPr preferRelativeResize="0"/>
          <p:nvPr/>
        </p:nvPicPr>
        <p:blipFill rotWithShape="1">
          <a:blip r:embed="rId3">
            <a:alphaModFix/>
          </a:blip>
          <a:srcRect b="0" l="8679" r="5387" t="0"/>
          <a:stretch/>
        </p:blipFill>
        <p:spPr>
          <a:xfrm>
            <a:off x="349725" y="1311100"/>
            <a:ext cx="4433125" cy="3219000"/>
          </a:xfrm>
          <a:prstGeom prst="rect">
            <a:avLst/>
          </a:prstGeom>
          <a:noFill/>
          <a:ln>
            <a:noFill/>
          </a:ln>
        </p:spPr>
      </p:pic>
      <p:sp>
        <p:nvSpPr>
          <p:cNvPr id="130" name="Google Shape;130;p17"/>
          <p:cNvSpPr txBox="1"/>
          <p:nvPr/>
        </p:nvSpPr>
        <p:spPr>
          <a:xfrm>
            <a:off x="4988825" y="2796975"/>
            <a:ext cx="3944700" cy="12621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While day might have the highest number of strikes (in absolute terms), it seems like the highest proportion of damaging strikes a</a:t>
            </a:r>
            <a:r>
              <a:rPr lang="en">
                <a:latin typeface="Lato"/>
                <a:ea typeface="Lato"/>
                <a:cs typeface="Lato"/>
                <a:sym typeface="Lato"/>
              </a:rPr>
              <a:t>nd error in judgement </a:t>
            </a:r>
            <a:r>
              <a:rPr lang="en">
                <a:latin typeface="Lato"/>
                <a:ea typeface="Lato"/>
                <a:cs typeface="Lato"/>
                <a:sym typeface="Lato"/>
              </a:rPr>
              <a:t>show up in low visibility (</a:t>
            </a:r>
            <a:r>
              <a:rPr b="1" lang="en" u="sng">
                <a:latin typeface="Lato"/>
                <a:ea typeface="Lato"/>
                <a:cs typeface="Lato"/>
                <a:sym typeface="Lato"/>
              </a:rPr>
              <a:t>d</a:t>
            </a:r>
            <a:r>
              <a:rPr b="1" lang="en" u="sng">
                <a:latin typeface="Lato"/>
                <a:ea typeface="Lato"/>
                <a:cs typeface="Lato"/>
                <a:sym typeface="Lato"/>
              </a:rPr>
              <a:t>usk and night</a:t>
            </a:r>
            <a:r>
              <a:rPr lang="en">
                <a:latin typeface="Lato"/>
                <a:ea typeface="Lato"/>
                <a:cs typeface="Lato"/>
                <a:sym typeface="Lato"/>
              </a:rPr>
              <a:t>).</a:t>
            </a:r>
            <a:endParaRPr>
              <a:latin typeface="Lato"/>
              <a:ea typeface="Lato"/>
              <a:cs typeface="Lato"/>
              <a:sym typeface="Lato"/>
            </a:endParaRPr>
          </a:p>
        </p:txBody>
      </p:sp>
      <p:sp>
        <p:nvSpPr>
          <p:cNvPr id="131" name="Google Shape;131;p17"/>
          <p:cNvSpPr txBox="1"/>
          <p:nvPr/>
        </p:nvSpPr>
        <p:spPr>
          <a:xfrm>
            <a:off x="-56750" y="287985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No damage</a:t>
            </a:r>
            <a:endParaRPr sz="800">
              <a:latin typeface="Lato"/>
              <a:ea typeface="Lato"/>
              <a:cs typeface="Lato"/>
              <a:sym typeface="Lato"/>
            </a:endParaRPr>
          </a:p>
        </p:txBody>
      </p:sp>
      <p:sp>
        <p:nvSpPr>
          <p:cNvPr id="132" name="Google Shape;132;p17"/>
          <p:cNvSpPr txBox="1"/>
          <p:nvPr/>
        </p:nvSpPr>
        <p:spPr>
          <a:xfrm>
            <a:off x="61725" y="361850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D</a:t>
            </a:r>
            <a:r>
              <a:rPr lang="en" sz="800">
                <a:latin typeface="Lato"/>
                <a:ea typeface="Lato"/>
                <a:cs typeface="Lato"/>
                <a:sym typeface="Lato"/>
              </a:rPr>
              <a:t>amage</a:t>
            </a:r>
            <a:endParaRPr sz="800">
              <a:latin typeface="Lato"/>
              <a:ea typeface="Lato"/>
              <a:cs typeface="Lato"/>
              <a:sym typeface="Lato"/>
            </a:endParaRPr>
          </a:p>
        </p:txBody>
      </p:sp>
      <p:sp>
        <p:nvSpPr>
          <p:cNvPr id="133" name="Google Shape;133;p17"/>
          <p:cNvSpPr txBox="1"/>
          <p:nvPr/>
        </p:nvSpPr>
        <p:spPr>
          <a:xfrm>
            <a:off x="4988825" y="1311100"/>
            <a:ext cx="59247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latin typeface="Lato"/>
                <a:ea typeface="Lato"/>
                <a:cs typeface="Lato"/>
                <a:sym typeface="Lato"/>
              </a:rPr>
              <a:t>Key:</a:t>
            </a:r>
            <a:endParaRPr u="sng">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Red = lower than expected</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Dark red = residual &lt; -4</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Blue = higher than expected</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Dark blue = residual &gt; -4</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134" name="Google Shape;134;p17"/>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Analysis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8"/>
          <p:cNvSpPr txBox="1"/>
          <p:nvPr>
            <p:ph type="title"/>
          </p:nvPr>
        </p:nvSpPr>
        <p:spPr>
          <a:xfrm>
            <a:off x="727650" y="5802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Wildlife Species</a:t>
            </a:r>
            <a:endParaRPr/>
          </a:p>
        </p:txBody>
      </p:sp>
      <p:pic>
        <p:nvPicPr>
          <p:cNvPr id="140" name="Google Shape;140;p18"/>
          <p:cNvPicPr preferRelativeResize="0"/>
          <p:nvPr/>
        </p:nvPicPr>
        <p:blipFill>
          <a:blip r:embed="rId3">
            <a:alphaModFix/>
          </a:blip>
          <a:stretch>
            <a:fillRect/>
          </a:stretch>
        </p:blipFill>
        <p:spPr>
          <a:xfrm>
            <a:off x="4384500" y="646175"/>
            <a:ext cx="4167274" cy="2794525"/>
          </a:xfrm>
          <a:prstGeom prst="rect">
            <a:avLst/>
          </a:prstGeom>
          <a:noFill/>
          <a:ln>
            <a:noFill/>
          </a:ln>
        </p:spPr>
      </p:pic>
      <p:sp>
        <p:nvSpPr>
          <p:cNvPr id="141" name="Google Shape;141;p18"/>
          <p:cNvSpPr txBox="1"/>
          <p:nvPr>
            <p:ph idx="12" type="sldNum"/>
          </p:nvPr>
        </p:nvSpPr>
        <p:spPr>
          <a:xfrm>
            <a:off x="8167800" y="4749850"/>
            <a:ext cx="9171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sz="900"/>
              <a:t>Analysis, </a:t>
            </a:r>
            <a:fld id="{00000000-1234-1234-1234-123412341234}" type="slidenum">
              <a:rPr lang="en" sz="900"/>
              <a:t>‹#›</a:t>
            </a:fld>
            <a:endParaRPr sz="900"/>
          </a:p>
        </p:txBody>
      </p:sp>
      <p:sp>
        <p:nvSpPr>
          <p:cNvPr id="142" name="Google Shape;142;p18"/>
          <p:cNvSpPr txBox="1"/>
          <p:nvPr/>
        </p:nvSpPr>
        <p:spPr>
          <a:xfrm>
            <a:off x="557325" y="1466600"/>
            <a:ext cx="3186900" cy="1693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The FAA should target White-tailed </a:t>
            </a:r>
            <a:r>
              <a:rPr b="1" lang="en" u="sng">
                <a:latin typeface="Lato"/>
                <a:ea typeface="Lato"/>
                <a:cs typeface="Lato"/>
                <a:sym typeface="Lato"/>
              </a:rPr>
              <a:t>Deer</a:t>
            </a:r>
            <a:r>
              <a:rPr lang="en">
                <a:latin typeface="Lato"/>
                <a:ea typeface="Lato"/>
                <a:cs typeface="Lato"/>
                <a:sym typeface="Lato"/>
              </a:rPr>
              <a:t> and </a:t>
            </a:r>
            <a:r>
              <a:rPr b="1" lang="en" u="sng">
                <a:latin typeface="Lato"/>
                <a:ea typeface="Lato"/>
                <a:cs typeface="Lato"/>
                <a:sym typeface="Lato"/>
              </a:rPr>
              <a:t>Canada Geese</a:t>
            </a:r>
            <a:r>
              <a:rPr lang="en">
                <a:latin typeface="Lato"/>
                <a:ea typeface="Lato"/>
                <a:cs typeface="Lato"/>
                <a:sym typeface="Lato"/>
              </a:rPr>
              <a:t>, as they are by far the most likely wildlife to cause damage when struck, and </a:t>
            </a:r>
            <a:r>
              <a:rPr b="1" lang="en" u="sng">
                <a:latin typeface="Lato"/>
                <a:ea typeface="Lato"/>
                <a:cs typeface="Lato"/>
                <a:sym typeface="Lato"/>
              </a:rPr>
              <a:t>gulls</a:t>
            </a:r>
            <a:r>
              <a:rPr lang="en">
                <a:latin typeface="Lato"/>
                <a:ea typeface="Lato"/>
                <a:cs typeface="Lato"/>
                <a:sym typeface="Lato"/>
              </a:rPr>
              <a:t>, which do not have the same rate of substantial damage but have far more strikes </a:t>
            </a:r>
            <a:r>
              <a:rPr lang="en">
                <a:latin typeface="Lato"/>
                <a:ea typeface="Lato"/>
                <a:cs typeface="Lato"/>
                <a:sym typeface="Lato"/>
              </a:rPr>
              <a:t>overall.</a:t>
            </a:r>
            <a:endParaRPr>
              <a:latin typeface="Lato"/>
              <a:ea typeface="Lato"/>
              <a:cs typeface="Lato"/>
              <a:sym typeface="Lato"/>
            </a:endParaRPr>
          </a:p>
        </p:txBody>
      </p:sp>
      <p:graphicFrame>
        <p:nvGraphicFramePr>
          <p:cNvPr id="143" name="Google Shape;143;p18"/>
          <p:cNvGraphicFramePr/>
          <p:nvPr/>
        </p:nvGraphicFramePr>
        <p:xfrm>
          <a:off x="1703488" y="3548465"/>
          <a:ext cx="3000000" cy="3000000"/>
        </p:xfrm>
        <a:graphic>
          <a:graphicData uri="http://schemas.openxmlformats.org/drawingml/2006/table">
            <a:tbl>
              <a:tblPr>
                <a:noFill/>
                <a:tableStyleId>{E0F876B3-048B-4DE3-B7C6-A1D31D41F77B}</a:tableStyleId>
              </a:tblPr>
              <a:tblGrid>
                <a:gridCol w="819575"/>
                <a:gridCol w="819575"/>
                <a:gridCol w="819575"/>
                <a:gridCol w="819575"/>
                <a:gridCol w="819575"/>
                <a:gridCol w="819575"/>
                <a:gridCol w="819575"/>
              </a:tblGrid>
              <a:tr h="365725">
                <a:tc gridSpan="7">
                  <a:txBody>
                    <a:bodyPr/>
                    <a:lstStyle/>
                    <a:p>
                      <a:pPr indent="0" lvl="0" marL="0" rtl="0" algn="ctr">
                        <a:spcBef>
                          <a:spcPts val="0"/>
                        </a:spcBef>
                        <a:spcAft>
                          <a:spcPts val="0"/>
                        </a:spcAft>
                        <a:buNone/>
                      </a:pPr>
                      <a:r>
                        <a:rPr b="1" lang="en" sz="1200"/>
                        <a:t>Total Reported Strikes by Wildlife Species</a:t>
                      </a:r>
                      <a:endParaRPr b="1" sz="1200"/>
                    </a:p>
                  </a:txBody>
                  <a:tcPr marT="91425" marB="91425" marR="91425" marL="91425"/>
                </a:tc>
                <a:tc hMerge="1"/>
                <a:tc hMerge="1"/>
                <a:tc hMerge="1"/>
                <a:tc hMerge="1"/>
                <a:tc hMerge="1"/>
                <a:tc hMerge="1"/>
              </a:tr>
              <a:tr h="426675">
                <a:tc>
                  <a:txBody>
                    <a:bodyPr/>
                    <a:lstStyle/>
                    <a:p>
                      <a:pPr indent="0" lvl="0" marL="0" rtl="0" algn="l">
                        <a:spcBef>
                          <a:spcPts val="0"/>
                        </a:spcBef>
                        <a:spcAft>
                          <a:spcPts val="0"/>
                        </a:spcAft>
                        <a:buNone/>
                      </a:pPr>
                      <a:r>
                        <a:rPr b="1" lang="en" sz="800"/>
                        <a:t>Canada Goose</a:t>
                      </a:r>
                      <a:endParaRPr b="1" sz="800"/>
                    </a:p>
                  </a:txBody>
                  <a:tcPr marT="91425" marB="91425" marR="91425" marL="91425"/>
                </a:tc>
                <a:tc>
                  <a:txBody>
                    <a:bodyPr/>
                    <a:lstStyle/>
                    <a:p>
                      <a:pPr indent="0" lvl="0" marL="0" rtl="0" algn="l">
                        <a:spcBef>
                          <a:spcPts val="0"/>
                        </a:spcBef>
                        <a:spcAft>
                          <a:spcPts val="0"/>
                        </a:spcAft>
                        <a:buNone/>
                      </a:pPr>
                      <a:r>
                        <a:rPr b="1" lang="en" sz="800"/>
                        <a:t>Gulls</a:t>
                      </a:r>
                      <a:endParaRPr b="1" sz="800"/>
                    </a:p>
                  </a:txBody>
                  <a:tcPr marT="91425" marB="91425" marR="91425" marL="91425"/>
                </a:tc>
                <a:tc>
                  <a:txBody>
                    <a:bodyPr/>
                    <a:lstStyle/>
                    <a:p>
                      <a:pPr indent="0" lvl="0" marL="0" rtl="0" algn="l">
                        <a:spcBef>
                          <a:spcPts val="0"/>
                        </a:spcBef>
                        <a:spcAft>
                          <a:spcPts val="0"/>
                        </a:spcAft>
                        <a:buNone/>
                      </a:pPr>
                      <a:r>
                        <a:rPr b="1" lang="en" sz="800"/>
                        <a:t>Herring Gull</a:t>
                      </a:r>
                      <a:endParaRPr b="1" sz="800"/>
                    </a:p>
                  </a:txBody>
                  <a:tcPr marT="91425" marB="91425" marR="91425" marL="91425"/>
                </a:tc>
                <a:tc>
                  <a:txBody>
                    <a:bodyPr/>
                    <a:lstStyle/>
                    <a:p>
                      <a:pPr indent="0" lvl="0" marL="0" rtl="0" algn="l">
                        <a:spcBef>
                          <a:spcPts val="0"/>
                        </a:spcBef>
                        <a:spcAft>
                          <a:spcPts val="0"/>
                        </a:spcAft>
                        <a:buNone/>
                      </a:pPr>
                      <a:r>
                        <a:rPr b="1" lang="en" sz="800"/>
                        <a:t>Mallard</a:t>
                      </a:r>
                      <a:endParaRPr b="1" sz="800"/>
                    </a:p>
                  </a:txBody>
                  <a:tcPr marT="91425" marB="91425" marR="91425" marL="91425"/>
                </a:tc>
                <a:tc>
                  <a:txBody>
                    <a:bodyPr/>
                    <a:lstStyle/>
                    <a:p>
                      <a:pPr indent="0" lvl="0" marL="0" rtl="0" algn="l">
                        <a:spcBef>
                          <a:spcPts val="0"/>
                        </a:spcBef>
                        <a:spcAft>
                          <a:spcPts val="0"/>
                        </a:spcAft>
                        <a:buNone/>
                      </a:pPr>
                      <a:r>
                        <a:rPr b="1" lang="en" sz="800"/>
                        <a:t>Red-tailed Hawk</a:t>
                      </a:r>
                      <a:endParaRPr b="1" sz="800"/>
                    </a:p>
                  </a:txBody>
                  <a:tcPr marT="91425" marB="91425" marR="91425" marL="91425"/>
                </a:tc>
                <a:tc>
                  <a:txBody>
                    <a:bodyPr/>
                    <a:lstStyle/>
                    <a:p>
                      <a:pPr indent="0" lvl="0" marL="0" rtl="0" algn="l">
                        <a:spcBef>
                          <a:spcPts val="0"/>
                        </a:spcBef>
                        <a:spcAft>
                          <a:spcPts val="0"/>
                        </a:spcAft>
                        <a:buNone/>
                      </a:pPr>
                      <a:r>
                        <a:rPr b="1" lang="en" sz="800"/>
                        <a:t>Ring-Billed</a:t>
                      </a:r>
                      <a:r>
                        <a:rPr b="1" lang="en" sz="800"/>
                        <a:t> Gull</a:t>
                      </a:r>
                      <a:endParaRPr b="1" sz="800"/>
                    </a:p>
                  </a:txBody>
                  <a:tcPr marT="91425" marB="91425" marR="91425" marL="91425"/>
                </a:tc>
                <a:tc>
                  <a:txBody>
                    <a:bodyPr/>
                    <a:lstStyle/>
                    <a:p>
                      <a:pPr indent="0" lvl="0" marL="0" rtl="0" algn="l">
                        <a:spcBef>
                          <a:spcPts val="0"/>
                        </a:spcBef>
                        <a:spcAft>
                          <a:spcPts val="0"/>
                        </a:spcAft>
                        <a:buNone/>
                      </a:pPr>
                      <a:r>
                        <a:rPr b="1" lang="en" sz="800"/>
                        <a:t>White-tailed Deer</a:t>
                      </a:r>
                      <a:endParaRPr b="1" sz="800"/>
                    </a:p>
                  </a:txBody>
                  <a:tcPr marT="91425" marB="91425" marR="91425" marL="91425"/>
                </a:tc>
              </a:tr>
              <a:tr h="126700">
                <a:tc>
                  <a:txBody>
                    <a:bodyPr/>
                    <a:lstStyle/>
                    <a:p>
                      <a:pPr indent="0" lvl="0" marL="0" rtl="0" algn="r">
                        <a:spcBef>
                          <a:spcPts val="0"/>
                        </a:spcBef>
                        <a:spcAft>
                          <a:spcPts val="0"/>
                        </a:spcAft>
                        <a:buNone/>
                      </a:pPr>
                      <a:r>
                        <a:rPr lang="en" sz="1000"/>
                        <a:t>1655</a:t>
                      </a:r>
                      <a:endParaRPr sz="1000"/>
                    </a:p>
                  </a:txBody>
                  <a:tcPr marT="91425" marB="91425" marR="91425" marL="91425"/>
                </a:tc>
                <a:tc>
                  <a:txBody>
                    <a:bodyPr/>
                    <a:lstStyle/>
                    <a:p>
                      <a:pPr indent="0" lvl="0" marL="0" rtl="0" algn="r">
                        <a:spcBef>
                          <a:spcPts val="0"/>
                        </a:spcBef>
                        <a:spcAft>
                          <a:spcPts val="0"/>
                        </a:spcAft>
                        <a:buNone/>
                      </a:pPr>
                      <a:r>
                        <a:rPr lang="en" sz="1000"/>
                        <a:t>5884</a:t>
                      </a:r>
                      <a:endParaRPr sz="1000"/>
                    </a:p>
                  </a:txBody>
                  <a:tcPr marT="91425" marB="91425" marR="91425" marL="91425"/>
                </a:tc>
                <a:tc>
                  <a:txBody>
                    <a:bodyPr/>
                    <a:lstStyle/>
                    <a:p>
                      <a:pPr indent="0" lvl="0" marL="0" rtl="0" algn="r">
                        <a:spcBef>
                          <a:spcPts val="0"/>
                        </a:spcBef>
                        <a:spcAft>
                          <a:spcPts val="0"/>
                        </a:spcAft>
                        <a:buNone/>
                      </a:pPr>
                      <a:r>
                        <a:rPr lang="en" sz="1000"/>
                        <a:t>616</a:t>
                      </a:r>
                      <a:endParaRPr sz="1000"/>
                    </a:p>
                  </a:txBody>
                  <a:tcPr marT="91425" marB="91425" marR="91425" marL="91425"/>
                </a:tc>
                <a:tc>
                  <a:txBody>
                    <a:bodyPr/>
                    <a:lstStyle/>
                    <a:p>
                      <a:pPr indent="0" lvl="0" marL="0" rtl="0" algn="r">
                        <a:spcBef>
                          <a:spcPts val="0"/>
                        </a:spcBef>
                        <a:spcAft>
                          <a:spcPts val="0"/>
                        </a:spcAft>
                        <a:buNone/>
                      </a:pPr>
                      <a:r>
                        <a:rPr lang="en" sz="1000"/>
                        <a:t>649</a:t>
                      </a:r>
                      <a:endParaRPr sz="1000"/>
                    </a:p>
                  </a:txBody>
                  <a:tcPr marT="91425" marB="91425" marR="91425" marL="91425"/>
                </a:tc>
                <a:tc>
                  <a:txBody>
                    <a:bodyPr/>
                    <a:lstStyle/>
                    <a:p>
                      <a:pPr indent="0" lvl="0" marL="0" rtl="0" algn="r">
                        <a:spcBef>
                          <a:spcPts val="0"/>
                        </a:spcBef>
                        <a:spcAft>
                          <a:spcPts val="0"/>
                        </a:spcAft>
                        <a:buNone/>
                      </a:pPr>
                      <a:r>
                        <a:rPr lang="en" sz="1000"/>
                        <a:t>1595</a:t>
                      </a:r>
                      <a:endParaRPr sz="1000"/>
                    </a:p>
                  </a:txBody>
                  <a:tcPr marT="91425" marB="91425" marR="91425" marL="91425"/>
                </a:tc>
                <a:tc>
                  <a:txBody>
                    <a:bodyPr/>
                    <a:lstStyle/>
                    <a:p>
                      <a:pPr indent="0" lvl="0" marL="0" rtl="0" algn="r">
                        <a:spcBef>
                          <a:spcPts val="0"/>
                        </a:spcBef>
                        <a:spcAft>
                          <a:spcPts val="0"/>
                        </a:spcAft>
                        <a:buNone/>
                      </a:pPr>
                      <a:r>
                        <a:rPr lang="en" sz="1000"/>
                        <a:t>802</a:t>
                      </a:r>
                      <a:endParaRPr sz="1000"/>
                    </a:p>
                  </a:txBody>
                  <a:tcPr marT="91425" marB="91425" marR="91425" marL="91425"/>
                </a:tc>
                <a:tc>
                  <a:txBody>
                    <a:bodyPr/>
                    <a:lstStyle/>
                    <a:p>
                      <a:pPr indent="0" lvl="0" marL="0" rtl="0" algn="r">
                        <a:spcBef>
                          <a:spcPts val="0"/>
                        </a:spcBef>
                        <a:spcAft>
                          <a:spcPts val="0"/>
                        </a:spcAft>
                        <a:buNone/>
                      </a:pPr>
                      <a:r>
                        <a:rPr lang="en" sz="1000"/>
                        <a:t>1087</a:t>
                      </a:r>
                      <a:endParaRPr sz="1000"/>
                    </a:p>
                  </a:txBody>
                  <a:tcPr marT="91425" marB="91425" marR="91425" marL="91425"/>
                </a:tc>
              </a:tr>
            </a:tbl>
          </a:graphicData>
        </a:graphic>
      </p:graphicFrame>
      <p:sp>
        <p:nvSpPr>
          <p:cNvPr id="144" name="Google Shape;144;p18"/>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Analysis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9"/>
          <p:cNvSpPr txBox="1"/>
          <p:nvPr>
            <p:ph type="title"/>
          </p:nvPr>
        </p:nvSpPr>
        <p:spPr>
          <a:xfrm>
            <a:off x="729450" y="6230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Time of Year</a:t>
            </a:r>
            <a:endParaRPr/>
          </a:p>
        </p:txBody>
      </p:sp>
      <p:sp>
        <p:nvSpPr>
          <p:cNvPr id="150" name="Google Shape;150;p19"/>
          <p:cNvSpPr txBox="1"/>
          <p:nvPr>
            <p:ph idx="1" type="body"/>
          </p:nvPr>
        </p:nvSpPr>
        <p:spPr>
          <a:xfrm>
            <a:off x="729450" y="1287725"/>
            <a:ext cx="2978400" cy="1646400"/>
          </a:xfrm>
          <a:prstGeom prst="rect">
            <a:avLst/>
          </a:prstGeom>
        </p:spPr>
        <p:txBody>
          <a:bodyPr anchorCtr="0" anchor="t" bIns="91425" lIns="91425" spcFirstLastPara="1" rIns="91425" wrap="square" tIns="91425">
            <a:normAutofit fontScale="92500" lnSpcReduction="20000"/>
          </a:bodyPr>
          <a:lstStyle/>
          <a:p>
            <a:pPr indent="-304958" lvl="0" marL="457200" rtl="0" algn="l">
              <a:spcBef>
                <a:spcPts val="0"/>
              </a:spcBef>
              <a:spcAft>
                <a:spcPts val="0"/>
              </a:spcAft>
              <a:buClr>
                <a:srgbClr val="000000"/>
              </a:buClr>
              <a:buSzPct val="100000"/>
              <a:buChar char="●"/>
            </a:pPr>
            <a:r>
              <a:rPr lang="en">
                <a:solidFill>
                  <a:srgbClr val="000000"/>
                </a:solidFill>
              </a:rPr>
              <a:t>Majority of strikes in late Summer (August/September), but lowest proportion of strikes with reported damage</a:t>
            </a:r>
            <a:endParaRPr>
              <a:solidFill>
                <a:srgbClr val="000000"/>
              </a:solidFill>
            </a:endParaRPr>
          </a:p>
          <a:p>
            <a:pPr indent="-304958" lvl="0" marL="457200" rtl="0" algn="l">
              <a:spcBef>
                <a:spcPts val="0"/>
              </a:spcBef>
              <a:spcAft>
                <a:spcPts val="0"/>
              </a:spcAft>
              <a:buClr>
                <a:srgbClr val="000000"/>
              </a:buClr>
              <a:buSzPct val="100000"/>
              <a:buChar char="●"/>
            </a:pPr>
            <a:r>
              <a:rPr lang="en">
                <a:solidFill>
                  <a:srgbClr val="000000"/>
                </a:solidFill>
              </a:rPr>
              <a:t>The Winter, despite having the least reported strikes overall, has the highest proportion of strikes with reported damage</a:t>
            </a:r>
            <a:endParaRPr b="1">
              <a:solidFill>
                <a:srgbClr val="000000"/>
              </a:solidFill>
            </a:endParaRPr>
          </a:p>
        </p:txBody>
      </p:sp>
      <p:pic>
        <p:nvPicPr>
          <p:cNvPr id="151" name="Google Shape;151;p19"/>
          <p:cNvPicPr preferRelativeResize="0"/>
          <p:nvPr/>
        </p:nvPicPr>
        <p:blipFill>
          <a:blip r:embed="rId4">
            <a:alphaModFix/>
          </a:blip>
          <a:stretch>
            <a:fillRect/>
          </a:stretch>
        </p:blipFill>
        <p:spPr>
          <a:xfrm>
            <a:off x="3826321" y="1089075"/>
            <a:ext cx="5405325" cy="3341700"/>
          </a:xfrm>
          <a:prstGeom prst="rect">
            <a:avLst/>
          </a:prstGeom>
          <a:noFill/>
          <a:ln>
            <a:noFill/>
          </a:ln>
        </p:spPr>
      </p:pic>
      <p:sp>
        <p:nvSpPr>
          <p:cNvPr id="152" name="Google Shape;152;p19"/>
          <p:cNvSpPr txBox="1"/>
          <p:nvPr/>
        </p:nvSpPr>
        <p:spPr>
          <a:xfrm>
            <a:off x="3826325" y="241785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No damage</a:t>
            </a:r>
            <a:endParaRPr sz="800">
              <a:latin typeface="Lato"/>
              <a:ea typeface="Lato"/>
              <a:cs typeface="Lato"/>
              <a:sym typeface="Lato"/>
            </a:endParaRPr>
          </a:p>
        </p:txBody>
      </p:sp>
      <p:sp>
        <p:nvSpPr>
          <p:cNvPr id="153" name="Google Shape;153;p19"/>
          <p:cNvSpPr txBox="1"/>
          <p:nvPr/>
        </p:nvSpPr>
        <p:spPr>
          <a:xfrm>
            <a:off x="3922525" y="344090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Damage</a:t>
            </a:r>
            <a:endParaRPr sz="800">
              <a:latin typeface="Lato"/>
              <a:ea typeface="Lato"/>
              <a:cs typeface="Lato"/>
              <a:sym typeface="Lato"/>
            </a:endParaRPr>
          </a:p>
        </p:txBody>
      </p:sp>
      <p:sp>
        <p:nvSpPr>
          <p:cNvPr id="154" name="Google Shape;154;p19"/>
          <p:cNvSpPr txBox="1"/>
          <p:nvPr>
            <p:ph idx="12" type="sldNum"/>
          </p:nvPr>
        </p:nvSpPr>
        <p:spPr>
          <a:xfrm>
            <a:off x="8344400" y="4749850"/>
            <a:ext cx="740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900"/>
              <a:t>Analysis, </a:t>
            </a:r>
            <a:fld id="{00000000-1234-1234-1234-123412341234}" type="slidenum">
              <a:rPr lang="en" sz="900"/>
              <a:t>‹#›</a:t>
            </a:fld>
            <a:endParaRPr sz="900"/>
          </a:p>
        </p:txBody>
      </p:sp>
      <p:sp>
        <p:nvSpPr>
          <p:cNvPr id="155" name="Google Shape;155;p19"/>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Analysis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sp>
        <p:nvSpPr>
          <p:cNvPr id="156" name="Google Shape;156;p19"/>
          <p:cNvSpPr txBox="1"/>
          <p:nvPr/>
        </p:nvSpPr>
        <p:spPr>
          <a:xfrm>
            <a:off x="591850" y="2934150"/>
            <a:ext cx="3330600" cy="1639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a:latin typeface="Lato"/>
                <a:ea typeface="Lato"/>
                <a:cs typeface="Lato"/>
                <a:sym typeface="Lato"/>
              </a:rPr>
              <a:t>Due to the apparent diversity in the number of wildlife strikes and rate of damaging strikes throughout the year, we recommend the FAA </a:t>
            </a:r>
            <a:r>
              <a:rPr b="1" lang="en" u="sng">
                <a:latin typeface="Lato"/>
                <a:ea typeface="Lato"/>
                <a:cs typeface="Lato"/>
                <a:sym typeface="Lato"/>
              </a:rPr>
              <a:t>collects data </a:t>
            </a:r>
            <a:r>
              <a:rPr b="1" lang="en" u="sng">
                <a:latin typeface="Lato"/>
                <a:ea typeface="Lato"/>
                <a:cs typeface="Lato"/>
                <a:sym typeface="Lato"/>
              </a:rPr>
              <a:t>in multi</a:t>
            </a:r>
            <a:r>
              <a:rPr b="1" lang="en" u="sng">
                <a:latin typeface="Lato"/>
                <a:ea typeface="Lato"/>
                <a:cs typeface="Lato"/>
                <a:sym typeface="Lato"/>
              </a:rPr>
              <a:t>ple seasons</a:t>
            </a:r>
            <a:r>
              <a:rPr lang="en">
                <a:latin typeface="Lato"/>
                <a:ea typeface="Lato"/>
                <a:cs typeface="Lato"/>
                <a:sym typeface="Lato"/>
              </a:rPr>
              <a:t> to account for the heterogeneous nature of the data</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0"/>
          <p:cNvSpPr txBox="1"/>
          <p:nvPr>
            <p:ph type="title"/>
          </p:nvPr>
        </p:nvSpPr>
        <p:spPr>
          <a:xfrm>
            <a:off x="727650" y="5711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Time of Year vs Species</a:t>
            </a:r>
            <a:endParaRPr/>
          </a:p>
        </p:txBody>
      </p:sp>
      <p:sp>
        <p:nvSpPr>
          <p:cNvPr id="162" name="Google Shape;162;p20"/>
          <p:cNvSpPr txBox="1"/>
          <p:nvPr>
            <p:ph idx="1" type="body"/>
          </p:nvPr>
        </p:nvSpPr>
        <p:spPr>
          <a:xfrm>
            <a:off x="391900" y="1303900"/>
            <a:ext cx="8094900" cy="1063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Clr>
                <a:srgbClr val="000000"/>
              </a:buClr>
              <a:buSzPts val="1300"/>
              <a:buChar char="●"/>
            </a:pPr>
            <a:r>
              <a:rPr lang="en">
                <a:solidFill>
                  <a:srgbClr val="000000"/>
                </a:solidFill>
              </a:rPr>
              <a:t>Of the most damaging wildlife species (as shown in previous slide), there is a clear bimodal pattern to the data with peaks in Spring and Autumn</a:t>
            </a:r>
            <a:endParaRPr b="1">
              <a:solidFill>
                <a:srgbClr val="000000"/>
              </a:solidFill>
            </a:endParaRPr>
          </a:p>
          <a:p>
            <a:pPr indent="-298450" lvl="1" marL="914400" rtl="0" algn="l">
              <a:spcBef>
                <a:spcPts val="0"/>
              </a:spcBef>
              <a:spcAft>
                <a:spcPts val="0"/>
              </a:spcAft>
              <a:buClr>
                <a:srgbClr val="000000"/>
              </a:buClr>
              <a:buSzPts val="1100"/>
              <a:buChar char="○"/>
            </a:pPr>
            <a:r>
              <a:rPr lang="en">
                <a:solidFill>
                  <a:srgbClr val="000000"/>
                </a:solidFill>
              </a:rPr>
              <a:t>All wildlife strikes as a very different distribution, a single mode in late summer/early fall</a:t>
            </a:r>
            <a:endParaRPr b="1">
              <a:solidFill>
                <a:srgbClr val="000000"/>
              </a:solidFill>
            </a:endParaRPr>
          </a:p>
        </p:txBody>
      </p:sp>
      <p:pic>
        <p:nvPicPr>
          <p:cNvPr id="163" name="Google Shape;163;p20"/>
          <p:cNvPicPr preferRelativeResize="0"/>
          <p:nvPr/>
        </p:nvPicPr>
        <p:blipFill>
          <a:blip r:embed="rId3">
            <a:alphaModFix/>
          </a:blip>
          <a:stretch>
            <a:fillRect/>
          </a:stretch>
        </p:blipFill>
        <p:spPr>
          <a:xfrm>
            <a:off x="2853060" y="2320675"/>
            <a:ext cx="5946391" cy="2429175"/>
          </a:xfrm>
          <a:prstGeom prst="rect">
            <a:avLst/>
          </a:prstGeom>
          <a:noFill/>
          <a:ln>
            <a:noFill/>
          </a:ln>
        </p:spPr>
      </p:pic>
      <p:sp>
        <p:nvSpPr>
          <p:cNvPr id="164" name="Google Shape;164;p2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65" name="Google Shape;165;p20"/>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Analysis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sp>
        <p:nvSpPr>
          <p:cNvPr id="166" name="Google Shape;166;p20"/>
          <p:cNvSpPr txBox="1"/>
          <p:nvPr/>
        </p:nvSpPr>
        <p:spPr>
          <a:xfrm>
            <a:off x="454100" y="2455250"/>
            <a:ext cx="2038200" cy="1887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a:latin typeface="Lato"/>
                <a:ea typeface="Lato"/>
                <a:cs typeface="Lato"/>
                <a:sym typeface="Lato"/>
              </a:rPr>
              <a:t>The location of the two peaks suggests that </a:t>
            </a:r>
            <a:r>
              <a:rPr b="1" lang="en" u="sng">
                <a:latin typeface="Lato"/>
                <a:ea typeface="Lato"/>
                <a:cs typeface="Lato"/>
                <a:sym typeface="Lato"/>
              </a:rPr>
              <a:t>migration habits</a:t>
            </a:r>
            <a:r>
              <a:rPr lang="en">
                <a:latin typeface="Lato"/>
                <a:ea typeface="Lato"/>
                <a:cs typeface="Lato"/>
                <a:sym typeface="Lato"/>
              </a:rPr>
              <a:t> may influence bird strikes, which we recommend the FAA do further research on.</a:t>
            </a:r>
            <a:endParaRPr>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1"/>
          <p:cNvSpPr txBox="1"/>
          <p:nvPr>
            <p:ph type="title"/>
          </p:nvPr>
        </p:nvSpPr>
        <p:spPr>
          <a:xfrm>
            <a:off x="727800" y="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Aircraft Mosaic Chart</a:t>
            </a:r>
            <a:endParaRPr/>
          </a:p>
        </p:txBody>
      </p:sp>
      <p:pic>
        <p:nvPicPr>
          <p:cNvPr id="172" name="Google Shape;172;p21"/>
          <p:cNvPicPr preferRelativeResize="0"/>
          <p:nvPr/>
        </p:nvPicPr>
        <p:blipFill>
          <a:blip r:embed="rId3">
            <a:alphaModFix/>
          </a:blip>
          <a:stretch>
            <a:fillRect/>
          </a:stretch>
        </p:blipFill>
        <p:spPr>
          <a:xfrm>
            <a:off x="0" y="535206"/>
            <a:ext cx="9143999" cy="4616337"/>
          </a:xfrm>
          <a:prstGeom prst="rect">
            <a:avLst/>
          </a:prstGeom>
          <a:noFill/>
          <a:ln>
            <a:noFill/>
          </a:ln>
        </p:spPr>
      </p:pic>
      <p:sp>
        <p:nvSpPr>
          <p:cNvPr id="173" name="Google Shape;173;p21"/>
          <p:cNvSpPr txBox="1"/>
          <p:nvPr/>
        </p:nvSpPr>
        <p:spPr>
          <a:xfrm>
            <a:off x="-86900" y="311095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No damage</a:t>
            </a:r>
            <a:endParaRPr sz="800">
              <a:latin typeface="Lato"/>
              <a:ea typeface="Lato"/>
              <a:cs typeface="Lato"/>
              <a:sym typeface="Lato"/>
            </a:endParaRPr>
          </a:p>
        </p:txBody>
      </p:sp>
      <p:sp>
        <p:nvSpPr>
          <p:cNvPr id="174" name="Google Shape;174;p21"/>
          <p:cNvSpPr txBox="1"/>
          <p:nvPr/>
        </p:nvSpPr>
        <p:spPr>
          <a:xfrm>
            <a:off x="-40200" y="4482700"/>
            <a:ext cx="1126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Lato"/>
                <a:ea typeface="Lato"/>
                <a:cs typeface="Lato"/>
                <a:sym typeface="Lato"/>
              </a:rPr>
              <a:t>Damage</a:t>
            </a:r>
            <a:endParaRPr sz="800">
              <a:latin typeface="Lato"/>
              <a:ea typeface="Lato"/>
              <a:cs typeface="Lato"/>
              <a:sym typeface="Lato"/>
            </a:endParaRPr>
          </a:p>
        </p:txBody>
      </p:sp>
      <p:sp>
        <p:nvSpPr>
          <p:cNvPr id="175" name="Google Shape;175;p2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76" name="Google Shape;176;p21"/>
          <p:cNvSpPr txBox="1"/>
          <p:nvPr/>
        </p:nvSpPr>
        <p:spPr>
          <a:xfrm>
            <a:off x="0" y="4876600"/>
            <a:ext cx="9144000" cy="354000"/>
          </a:xfrm>
          <a:prstGeom prst="rect">
            <a:avLst/>
          </a:prstGeom>
          <a:solidFill>
            <a:srgbClr val="999999"/>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D9D9D9"/>
                </a:solidFill>
                <a:latin typeface="Lato"/>
                <a:ea typeface="Lato"/>
                <a:cs typeface="Lato"/>
                <a:sym typeface="Lato"/>
              </a:rPr>
              <a:t>Executive Summary </a:t>
            </a:r>
            <a:r>
              <a:rPr b="1" lang="en" sz="1500">
                <a:latin typeface="Lato"/>
                <a:ea typeface="Lato"/>
                <a:cs typeface="Lato"/>
                <a:sym typeface="Lato"/>
              </a:rPr>
              <a:t>         </a:t>
            </a:r>
            <a:r>
              <a:rPr b="1" lang="en" sz="1500">
                <a:solidFill>
                  <a:srgbClr val="D9D9D9"/>
                </a:solidFill>
                <a:latin typeface="Lato"/>
                <a:ea typeface="Lato"/>
                <a:cs typeface="Lato"/>
                <a:sym typeface="Lato"/>
              </a:rPr>
              <a:t>•     </a:t>
            </a:r>
            <a:r>
              <a:rPr b="1" lang="en" sz="1500">
                <a:latin typeface="Lato"/>
                <a:ea typeface="Lato"/>
                <a:cs typeface="Lato"/>
                <a:sym typeface="Lato"/>
              </a:rPr>
              <a:t>     Analysis          </a:t>
            </a:r>
            <a:r>
              <a:rPr b="1" lang="en" sz="1500">
                <a:solidFill>
                  <a:srgbClr val="D9D9D9"/>
                </a:solidFill>
                <a:latin typeface="Lato"/>
                <a:ea typeface="Lato"/>
                <a:cs typeface="Lato"/>
                <a:sym typeface="Lato"/>
              </a:rPr>
              <a:t>•          Final Recommendation          •           Appendix</a:t>
            </a:r>
            <a:endParaRPr b="1" sz="1500">
              <a:solidFill>
                <a:srgbClr val="D9D9D9"/>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